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Lst>
  <p:sldSz cy="6858000" cx="12192000"/>
  <p:notesSz cx="6858000" cy="9144000"/>
  <p:embeddedFontLst>
    <p:embeddedFont>
      <p:font typeface="Onest Thin"/>
      <p:regular r:id="rId54"/>
      <p:bold r:id="rId55"/>
    </p:embeddedFont>
    <p:embeddedFont>
      <p:font typeface="Manrope"/>
      <p:regular r:id="rId56"/>
      <p:bold r:id="rId57"/>
    </p:embeddedFont>
    <p:embeddedFont>
      <p:font typeface="Onest"/>
      <p:regular r:id="rId58"/>
      <p:bold r:id="rId59"/>
    </p:embeddedFont>
    <p:embeddedFont>
      <p:font typeface="Roboto"/>
      <p:regular r:id="rId60"/>
      <p:bold r:id="rId61"/>
      <p:italic r:id="rId62"/>
      <p:boldItalic r:id="rId63"/>
    </p:embeddedFont>
    <p:embeddedFont>
      <p:font typeface="Instrument Serif"/>
      <p:regular r:id="rId64"/>
      <p:italic r:id="rId65"/>
    </p:embeddedFont>
    <p:embeddedFont>
      <p:font typeface="Poppins"/>
      <p:regular r:id="rId66"/>
      <p:bold r:id="rId67"/>
      <p:italic r:id="rId68"/>
      <p:boldItalic r:id="rId69"/>
    </p:embeddedFont>
    <p:embeddedFont>
      <p:font typeface="Lato"/>
      <p:regular r:id="rId70"/>
      <p:bold r:id="rId71"/>
      <p:italic r:id="rId72"/>
      <p:boldItalic r:id="rId73"/>
    </p:embeddedFont>
    <p:embeddedFont>
      <p:font typeface="Lato Light"/>
      <p:regular r:id="rId74"/>
      <p:bold r:id="rId75"/>
      <p:italic r:id="rId76"/>
      <p:boldItalic r:id="rId77"/>
    </p:embeddedFont>
    <p:embeddedFont>
      <p:font typeface="Poppins SemiBold"/>
      <p:regular r:id="rId78"/>
      <p:bold r:id="rId79"/>
      <p:italic r:id="rId80"/>
      <p:boldItalic r:id="rId81"/>
    </p:embeddedFont>
    <p:embeddedFont>
      <p:font typeface="Bricolage Grotesque"/>
      <p:regular r:id="rId82"/>
      <p:bold r:id="rId83"/>
    </p:embeddedFont>
    <p:embeddedFont>
      <p:font typeface="DM Sans"/>
      <p:regular r:id="rId84"/>
      <p:bold r:id="rId85"/>
      <p:italic r:id="rId86"/>
      <p:boldItalic r:id="rId87"/>
    </p:embeddedFont>
    <p:embeddedFont>
      <p:font typeface="Merriweather"/>
      <p:regular r:id="rId88"/>
      <p:bold r:id="rId89"/>
      <p:italic r:id="rId90"/>
      <p:boldItalic r:id="rId91"/>
    </p:embeddedFont>
    <p:embeddedFont>
      <p:font typeface="Questrial"/>
      <p:regular r:id="rId9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AAD671F-FD6A-4A18-8FDF-23171EC1E10D}">
  <a:tblStyle styleId="{8AAD671F-FD6A-4A18-8FDF-23171EC1E10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schemas.openxmlformats.org/officeDocument/2006/relationships/font" Target="fonts/DMSans-regular.fntdata"/><Relationship Id="rId83" Type="http://schemas.openxmlformats.org/officeDocument/2006/relationships/font" Target="fonts/BricolageGrotesque-bold.fntdata"/><Relationship Id="rId42" Type="http://schemas.openxmlformats.org/officeDocument/2006/relationships/slide" Target="slides/slide36.xml"/><Relationship Id="rId86" Type="http://schemas.openxmlformats.org/officeDocument/2006/relationships/font" Target="fonts/DMSans-italic.fntdata"/><Relationship Id="rId41" Type="http://schemas.openxmlformats.org/officeDocument/2006/relationships/slide" Target="slides/slide35.xml"/><Relationship Id="rId85" Type="http://schemas.openxmlformats.org/officeDocument/2006/relationships/font" Target="fonts/DMSans-bold.fntdata"/><Relationship Id="rId44" Type="http://schemas.openxmlformats.org/officeDocument/2006/relationships/slide" Target="slides/slide38.xml"/><Relationship Id="rId88" Type="http://schemas.openxmlformats.org/officeDocument/2006/relationships/font" Target="fonts/Merriweather-regular.fntdata"/><Relationship Id="rId43" Type="http://schemas.openxmlformats.org/officeDocument/2006/relationships/slide" Target="slides/slide37.xml"/><Relationship Id="rId87" Type="http://schemas.openxmlformats.org/officeDocument/2006/relationships/font" Target="fonts/DMSans-boldItalic.fntdata"/><Relationship Id="rId46" Type="http://schemas.openxmlformats.org/officeDocument/2006/relationships/slide" Target="slides/slide40.xml"/><Relationship Id="rId45" Type="http://schemas.openxmlformats.org/officeDocument/2006/relationships/slide" Target="slides/slide39.xml"/><Relationship Id="rId89" Type="http://schemas.openxmlformats.org/officeDocument/2006/relationships/font" Target="fonts/Merriweather-bold.fntdata"/><Relationship Id="rId80" Type="http://schemas.openxmlformats.org/officeDocument/2006/relationships/font" Target="fonts/PoppinsSemiBold-italic.fntdata"/><Relationship Id="rId82" Type="http://schemas.openxmlformats.org/officeDocument/2006/relationships/font" Target="fonts/BricolageGrotesque-regular.fntdata"/><Relationship Id="rId81" Type="http://schemas.openxmlformats.org/officeDocument/2006/relationships/font" Target="fonts/PoppinsSemiBold-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Lato-boldItalic.fntdata"/><Relationship Id="rId72" Type="http://schemas.openxmlformats.org/officeDocument/2006/relationships/font" Target="fonts/Lato-italic.fntdata"/><Relationship Id="rId31" Type="http://schemas.openxmlformats.org/officeDocument/2006/relationships/slide" Target="slides/slide25.xml"/><Relationship Id="rId75" Type="http://schemas.openxmlformats.org/officeDocument/2006/relationships/font" Target="fonts/LatoLight-bold.fntdata"/><Relationship Id="rId30" Type="http://schemas.openxmlformats.org/officeDocument/2006/relationships/slide" Target="slides/slide24.xml"/><Relationship Id="rId74" Type="http://schemas.openxmlformats.org/officeDocument/2006/relationships/font" Target="fonts/LatoLight-regular.fntdata"/><Relationship Id="rId33" Type="http://schemas.openxmlformats.org/officeDocument/2006/relationships/slide" Target="slides/slide27.xml"/><Relationship Id="rId77" Type="http://schemas.openxmlformats.org/officeDocument/2006/relationships/font" Target="fonts/LatoLight-boldItalic.fntdata"/><Relationship Id="rId32" Type="http://schemas.openxmlformats.org/officeDocument/2006/relationships/slide" Target="slides/slide26.xml"/><Relationship Id="rId76" Type="http://schemas.openxmlformats.org/officeDocument/2006/relationships/font" Target="fonts/LatoLight-italic.fntdata"/><Relationship Id="rId35" Type="http://schemas.openxmlformats.org/officeDocument/2006/relationships/slide" Target="slides/slide29.xml"/><Relationship Id="rId79" Type="http://schemas.openxmlformats.org/officeDocument/2006/relationships/font" Target="fonts/PoppinsSemiBold-bold.fntdata"/><Relationship Id="rId34" Type="http://schemas.openxmlformats.org/officeDocument/2006/relationships/slide" Target="slides/slide28.xml"/><Relationship Id="rId78" Type="http://schemas.openxmlformats.org/officeDocument/2006/relationships/font" Target="fonts/PoppinsSemiBold-regular.fntdata"/><Relationship Id="rId71" Type="http://schemas.openxmlformats.org/officeDocument/2006/relationships/font" Target="fonts/Lato-bold.fntdata"/><Relationship Id="rId70" Type="http://schemas.openxmlformats.org/officeDocument/2006/relationships/font" Target="fonts/Lato-regular.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Roboto-italic.fntdata"/><Relationship Id="rId61" Type="http://schemas.openxmlformats.org/officeDocument/2006/relationships/font" Target="fonts/Roboto-bold.fntdata"/><Relationship Id="rId20" Type="http://schemas.openxmlformats.org/officeDocument/2006/relationships/slide" Target="slides/slide14.xml"/><Relationship Id="rId64" Type="http://schemas.openxmlformats.org/officeDocument/2006/relationships/font" Target="fonts/InstrumentSerif-regular.fntdata"/><Relationship Id="rId63" Type="http://schemas.openxmlformats.org/officeDocument/2006/relationships/font" Target="fonts/Roboto-boldItalic.fntdata"/><Relationship Id="rId22" Type="http://schemas.openxmlformats.org/officeDocument/2006/relationships/slide" Target="slides/slide16.xml"/><Relationship Id="rId66" Type="http://schemas.openxmlformats.org/officeDocument/2006/relationships/font" Target="fonts/Poppins-regular.fntdata"/><Relationship Id="rId21" Type="http://schemas.openxmlformats.org/officeDocument/2006/relationships/slide" Target="slides/slide15.xml"/><Relationship Id="rId65" Type="http://schemas.openxmlformats.org/officeDocument/2006/relationships/font" Target="fonts/InstrumentSerif-italic.fntdata"/><Relationship Id="rId24" Type="http://schemas.openxmlformats.org/officeDocument/2006/relationships/slide" Target="slides/slide18.xml"/><Relationship Id="rId68" Type="http://schemas.openxmlformats.org/officeDocument/2006/relationships/font" Target="fonts/Poppins-italic.fntdata"/><Relationship Id="rId23" Type="http://schemas.openxmlformats.org/officeDocument/2006/relationships/slide" Target="slides/slide17.xml"/><Relationship Id="rId67" Type="http://schemas.openxmlformats.org/officeDocument/2006/relationships/font" Target="fonts/Poppins-bold.fntdata"/><Relationship Id="rId60" Type="http://schemas.openxmlformats.org/officeDocument/2006/relationships/font" Target="fonts/Roboto-regular.fntdata"/><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Poppins-boldItalic.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font" Target="fonts/OnestThin-bold.fntdata"/><Relationship Id="rId10" Type="http://schemas.openxmlformats.org/officeDocument/2006/relationships/slide" Target="slides/slide4.xml"/><Relationship Id="rId54" Type="http://schemas.openxmlformats.org/officeDocument/2006/relationships/font" Target="fonts/OnestThin-regular.fntdata"/><Relationship Id="rId13" Type="http://schemas.openxmlformats.org/officeDocument/2006/relationships/slide" Target="slides/slide7.xml"/><Relationship Id="rId57" Type="http://schemas.openxmlformats.org/officeDocument/2006/relationships/font" Target="fonts/Manrope-bold.fntdata"/><Relationship Id="rId12" Type="http://schemas.openxmlformats.org/officeDocument/2006/relationships/slide" Target="slides/slide6.xml"/><Relationship Id="rId56" Type="http://schemas.openxmlformats.org/officeDocument/2006/relationships/font" Target="fonts/Manrope-regular.fntdata"/><Relationship Id="rId91" Type="http://schemas.openxmlformats.org/officeDocument/2006/relationships/font" Target="fonts/Merriweather-boldItalic.fntdata"/><Relationship Id="rId90" Type="http://schemas.openxmlformats.org/officeDocument/2006/relationships/font" Target="fonts/Merriweather-italic.fntdata"/><Relationship Id="rId92" Type="http://schemas.openxmlformats.org/officeDocument/2006/relationships/font" Target="fonts/Questrial-regular.fntdata"/><Relationship Id="rId15" Type="http://schemas.openxmlformats.org/officeDocument/2006/relationships/slide" Target="slides/slide9.xml"/><Relationship Id="rId59" Type="http://schemas.openxmlformats.org/officeDocument/2006/relationships/font" Target="fonts/Onest-bold.fntdata"/><Relationship Id="rId14" Type="http://schemas.openxmlformats.org/officeDocument/2006/relationships/slide" Target="slides/slide8.xml"/><Relationship Id="rId58" Type="http://schemas.openxmlformats.org/officeDocument/2006/relationships/font" Target="fonts/Onest-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rgbClr val="212121"/>
                </a:solidFill>
                <a:highlight>
                  <a:srgbClr val="FFFFFF"/>
                </a:highlight>
              </a:rPr>
              <a:t>This presentation provides the School Board with an update on the progress, impact, and future direction of culturally responsive practices and equity initiatives across Albemarle County Public Schools (ACPS). Building on the organizational transition that merged the Office of Equity Education into the Department of Instruction, this presentation highlights how equity has evolved from an isolated department function into a shared, division-wide responsibility embedded in daily instructional and operational leadership.</a:t>
            </a:r>
            <a:r>
              <a:rPr lang="en-US">
                <a:solidFill>
                  <a:schemeClr val="dk1"/>
                </a:solidFill>
              </a:rPr>
              <a:t>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f5eb085ff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f5eb085f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1"/>
                </a:solidFill>
              </a:rPr>
              <a:t>Build Understanding</a:t>
            </a:r>
            <a:r>
              <a:rPr lang="en-US">
                <a:solidFill>
                  <a:schemeClr val="dk1"/>
                </a:solidFill>
              </a:rPr>
              <a:t> </a:t>
            </a:r>
            <a:r>
              <a:rPr i="1" lang="en-US">
                <a:solidFill>
                  <a:schemeClr val="dk1"/>
                </a:solidFill>
              </a:rPr>
              <a:t>(develop shared language, knowledge, and awareness)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5eb085ffb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f5eb085ff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1"/>
                </a:solidFill>
              </a:rPr>
              <a:t>Build Practice</a:t>
            </a:r>
            <a:r>
              <a:rPr lang="en-US">
                <a:solidFill>
                  <a:schemeClr val="dk1"/>
                </a:solidFill>
              </a:rPr>
              <a:t> </a:t>
            </a:r>
            <a:r>
              <a:rPr i="1" lang="en-US">
                <a:solidFill>
                  <a:schemeClr val="dk1"/>
                </a:solidFill>
              </a:rPr>
              <a:t>(coach leaders and teachers, facilitate inquiry, provide tools, support implementation)</a:t>
            </a:r>
            <a:endParaRPr/>
          </a:p>
          <a:p>
            <a:pPr indent="0" lvl="0" marL="0" rtl="0" algn="l">
              <a:spcBef>
                <a:spcPts val="0"/>
              </a:spcBef>
              <a:spcAft>
                <a:spcPts val="0"/>
              </a:spcAft>
              <a:buNone/>
            </a:pPr>
            <a:r>
              <a:rPr lang="en-US"/>
              <a:t>Helping schools identify inequities in opportunity and outcomes and respond strategically.</a:t>
            </a:r>
            <a:endParaRPr/>
          </a:p>
          <a:p>
            <a:pPr indent="0" lvl="0" marL="0" rtl="0" algn="l">
              <a:spcBef>
                <a:spcPts val="0"/>
              </a:spcBef>
              <a:spcAft>
                <a:spcPts val="0"/>
              </a:spcAft>
              <a:buNone/>
            </a:pPr>
            <a:r>
              <a:rPr lang="en-US"/>
              <a:t>Collaborative Problem Solving</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f5eb085ffb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f5eb085ff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1"/>
                </a:solidFill>
              </a:rPr>
              <a:t>Build Leadership</a:t>
            </a:r>
            <a:r>
              <a:rPr lang="en-US">
                <a:solidFill>
                  <a:schemeClr val="dk1"/>
                </a:solidFill>
              </a:rPr>
              <a:t> </a:t>
            </a:r>
            <a:r>
              <a:rPr i="1" lang="en-US">
                <a:solidFill>
                  <a:schemeClr val="dk1"/>
                </a:solidFill>
              </a:rPr>
              <a:t>(develop principals, DRTs, curriculum coordinators, novice teacher coaches, and teacher leaders who can sustain the work)</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f63989aae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f63989aaec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f5e9815ac7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f5e9815ac7_0_2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f573719f6b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f573719f6b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5d96badc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add a background image for crossroads</a:t>
            </a:r>
            <a:endParaRPr/>
          </a:p>
        </p:txBody>
      </p:sp>
      <p:sp>
        <p:nvSpPr>
          <p:cNvPr id="91" name="Google Shape;91;g3f5d96badc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f5d96badc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Data in isolation tells us what was completed, but through an equity lens, participation data tells us </a:t>
            </a:r>
            <a:r>
              <a:rPr b="1" lang="en-US">
                <a:solidFill>
                  <a:schemeClr val="dk1"/>
                </a:solidFill>
              </a:rPr>
              <a:t>who is committing to the work</a:t>
            </a:r>
            <a:r>
              <a:rPr lang="en-US">
                <a:solidFill>
                  <a:schemeClr val="dk1"/>
                </a:solidFill>
              </a:rPr>
              <a:t>. In Chapter 5, we look at the evidence of our collective responsibility. Every CRE certification earned and every microcredential completed isn't just a checked box—it represents an educator actively engaging in consistent self-reflection, interrupting implicit bias, and expanding their capacity to build student learning power. When we examine our school-by-school data, we aren't measuring compliance; we are tracking the momentum of a division-wide cultural shift toward shared ownership and sustainable, equitable outcomes. </a:t>
            </a:r>
            <a:endParaRPr/>
          </a:p>
        </p:txBody>
      </p:sp>
      <p:sp>
        <p:nvSpPr>
          <p:cNvPr id="349" name="Google Shape;349;g3f5d96badce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5f78f151c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f5f78f151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f5e9815ac7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Every credential earned represents an educator making an intentional commitment to reflect on their practice, strengthen instruction, and remove barriers for students. As this middle column of 'In Progress' educators completes their cycles, we build the critical mass required to make culturally responsive instruction the universal standard in ACPS, fulfilling our promise of equitable access to excellence. </a:t>
            </a:r>
            <a:endParaRPr b="1">
              <a:solidFill>
                <a:srgbClr val="FF0000"/>
              </a:solidFill>
            </a:endParaRPr>
          </a:p>
        </p:txBody>
      </p:sp>
      <p:sp>
        <p:nvSpPr>
          <p:cNvPr id="375" name="Google Shape;375;g3f5e9815ac7_0_2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f5eb085ffb_0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f5eb085ffb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Looking at our building-level data allows us to see how collective responsibility takes root locally. Where participation is high, we see School Leadership Teams and Diversity Resource Teachers creating relational environments that normalize adult reflection. Every microcredential completed in these buildings represents another step toward a identity-safe space where errors are treated as information and rigor is accessible to all.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f5eb085ffb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3f5eb085ffb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f613723c4e_1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f613723c4e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613723c4e_1_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f613723c4e_1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f5f78f151c_0_1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f5f78f151c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f613723c4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add quotes from teachers’ submissions - place this in another section</a:t>
            </a:r>
            <a:endParaRPr/>
          </a:p>
        </p:txBody>
      </p:sp>
      <p:sp>
        <p:nvSpPr>
          <p:cNvPr id="466" name="Google Shape;466;g3f613723c4e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f5d96baf0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3f5d96baf00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a:solidFill>
                <a:srgbClr val="FF0000"/>
              </a:solidFill>
            </a:endParaRPr>
          </a:p>
        </p:txBody>
      </p:sp>
      <p:sp>
        <p:nvSpPr>
          <p:cNvPr id="478" name="Google Shape;47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8b8b8605ce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38b8b8605ce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8b8b8605ce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8b8b8605c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Pickleball at TLC</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f5d96badce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Each Equity Coordinator’s number 1 Clifton Strength is Learner. We strengthen our work and craft by being </a:t>
            </a:r>
            <a:r>
              <a:rPr lang="en-US"/>
              <a:t>continuous</a:t>
            </a:r>
            <a:r>
              <a:rPr lang="en-US"/>
              <a:t> learners -keeping up with current trends and research to help our instructional partners engage with and utilize current best practices.</a:t>
            </a:r>
            <a:endParaRPr/>
          </a:p>
        </p:txBody>
      </p:sp>
      <p:sp>
        <p:nvSpPr>
          <p:cNvPr id="508" name="Google Shape;508;g3f5d96badce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f5e9815ac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f5e9815ac7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3f5ee27838f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3f5ee27838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f5e9815ac7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3f5e9815ac7_0_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f5d96badce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add a frontier background</a:t>
            </a:r>
            <a:endParaRPr/>
          </a:p>
        </p:txBody>
      </p:sp>
      <p:sp>
        <p:nvSpPr>
          <p:cNvPr id="563" name="Google Shape;563;g3f5d96badce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3f5e9815ac7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3f5e9815ac7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f63989aaec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3f63989aaec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f5e9815ac7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3f5e9815ac7_0_2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f5e9815ac7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Professional learning structure (elementary/secondary) for legacy teachers  (Expand - new learning pathways for novice and new </a:t>
            </a:r>
            <a:r>
              <a:rPr lang="en-US"/>
              <a:t>experienced ACPS teachers, Deepen - CRE in action - partnerships with admin/90 day planning, data informed conversations, gathering evidence - learning walks to help teachers share and receive feedback about their practice, goal -sustainability </a:t>
            </a:r>
            <a:endParaRPr/>
          </a:p>
          <a:p>
            <a:pPr indent="0" lvl="0" marL="0" rtl="0" algn="l">
              <a:spcBef>
                <a:spcPts val="0"/>
              </a:spcBef>
              <a:spcAft>
                <a:spcPts val="0"/>
              </a:spcAft>
              <a:buNone/>
            </a:pPr>
            <a:r>
              <a:rPr lang="en-US"/>
              <a:t>25-26 New teacher cohort, new teacher </a:t>
            </a:r>
            <a:r>
              <a:rPr lang="en-US"/>
              <a:t>cultural competency training, future cohort structure </a:t>
            </a:r>
            <a:endParaRPr/>
          </a:p>
          <a:p>
            <a:pPr indent="0" lvl="0" marL="0" rtl="0" algn="l">
              <a:spcBef>
                <a:spcPts val="0"/>
              </a:spcBef>
              <a:spcAft>
                <a:spcPts val="0"/>
              </a:spcAft>
              <a:buNone/>
            </a:pPr>
            <a:r>
              <a:rPr lang="en-US"/>
              <a:t>Novice Teacher cohorts  (add shapes with these programming tracks to this slide ) </a:t>
            </a:r>
            <a:endParaRPr/>
          </a:p>
        </p:txBody>
      </p:sp>
      <p:sp>
        <p:nvSpPr>
          <p:cNvPr id="592" name="Google Shape;592;g3f5e9815ac7_0_1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f5e9815ac7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3f5e9815ac7_0_1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3f5e9815ac7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3f5e9815ac7_0_1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3f5d96badce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3f5d96badce_0_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3f5eb085ffb_0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44" name="Google Shape;644;g3f5eb085ffb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38b8b8605ce_0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38b8b8605ce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3f5ee27838f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66" name="Google Shape;666;g3f5ee27838f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f573719f6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3f573719f6b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f5d96baf00_1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f5d96baf00_1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f5d96badce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3f5d96badce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f5d96baf00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f5d96baf0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6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6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25.jpg"/><Relationship Id="rId6" Type="http://schemas.openxmlformats.org/officeDocument/2006/relationships/image" Target="../media/image23.jpg"/><Relationship Id="rId7"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15.png"/><Relationship Id="rId9" Type="http://schemas.openxmlformats.org/officeDocument/2006/relationships/image" Target="../media/image20.png"/><Relationship Id="rId5" Type="http://schemas.openxmlformats.org/officeDocument/2006/relationships/image" Target="../media/image19.png"/><Relationship Id="rId6" Type="http://schemas.openxmlformats.org/officeDocument/2006/relationships/image" Target="../media/image29.png"/><Relationship Id="rId7" Type="http://schemas.openxmlformats.org/officeDocument/2006/relationships/image" Target="../media/image18.png"/><Relationship Id="rId8"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26.png"/><Relationship Id="rId11" Type="http://schemas.openxmlformats.org/officeDocument/2006/relationships/image" Target="../media/image31.jpg"/><Relationship Id="rId10" Type="http://schemas.openxmlformats.org/officeDocument/2006/relationships/image" Target="../media/image35.jpg"/><Relationship Id="rId9" Type="http://schemas.openxmlformats.org/officeDocument/2006/relationships/image" Target="../media/image40.jpg"/><Relationship Id="rId5" Type="http://schemas.openxmlformats.org/officeDocument/2006/relationships/image" Target="../media/image73.jpg"/><Relationship Id="rId6" Type="http://schemas.openxmlformats.org/officeDocument/2006/relationships/image" Target="../media/image61.jpg"/><Relationship Id="rId7" Type="http://schemas.openxmlformats.org/officeDocument/2006/relationships/image" Target="../media/image27.jpg"/><Relationship Id="rId8" Type="http://schemas.openxmlformats.org/officeDocument/2006/relationships/image" Target="../media/image3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26.png"/><Relationship Id="rId5" Type="http://schemas.openxmlformats.org/officeDocument/2006/relationships/image" Target="../media/image73.jpg"/><Relationship Id="rId6" Type="http://schemas.openxmlformats.org/officeDocument/2006/relationships/image" Target="../media/image61.jpg"/><Relationship Id="rId7" Type="http://schemas.openxmlformats.org/officeDocument/2006/relationships/image" Target="../media/image6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3.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9.png"/><Relationship Id="rId4" Type="http://schemas.openxmlformats.org/officeDocument/2006/relationships/image" Target="../media/image43.png"/><Relationship Id="rId5"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3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59.jpg"/><Relationship Id="rId4" Type="http://schemas.openxmlformats.org/officeDocument/2006/relationships/image" Target="../media/image80.jpg"/><Relationship Id="rId5" Type="http://schemas.openxmlformats.org/officeDocument/2006/relationships/image" Target="../media/image44.jpg"/><Relationship Id="rId6" Type="http://schemas.openxmlformats.org/officeDocument/2006/relationships/image" Target="../media/image7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3.png"/><Relationship Id="rId4" Type="http://schemas.openxmlformats.org/officeDocument/2006/relationships/image" Target="../media/image42.png"/><Relationship Id="rId10" Type="http://schemas.openxmlformats.org/officeDocument/2006/relationships/image" Target="../media/image46.png"/><Relationship Id="rId9" Type="http://schemas.openxmlformats.org/officeDocument/2006/relationships/image" Target="../media/image49.png"/><Relationship Id="rId5" Type="http://schemas.openxmlformats.org/officeDocument/2006/relationships/image" Target="../media/image45.png"/><Relationship Id="rId6" Type="http://schemas.openxmlformats.org/officeDocument/2006/relationships/image" Target="../media/image41.png"/><Relationship Id="rId7" Type="http://schemas.openxmlformats.org/officeDocument/2006/relationships/image" Target="../media/image47.png"/><Relationship Id="rId8" Type="http://schemas.openxmlformats.org/officeDocument/2006/relationships/image" Target="../media/image4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51.jpg"/><Relationship Id="rId4" Type="http://schemas.openxmlformats.org/officeDocument/2006/relationships/image" Target="../media/image53.png"/><Relationship Id="rId5" Type="http://schemas.openxmlformats.org/officeDocument/2006/relationships/image" Target="../media/image50.jpg"/><Relationship Id="rId6" Type="http://schemas.openxmlformats.org/officeDocument/2006/relationships/image" Target="../media/image65.jpg"/><Relationship Id="rId7" Type="http://schemas.openxmlformats.org/officeDocument/2006/relationships/image" Target="../media/image5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3.png"/><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5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5.png"/><Relationship Id="rId11" Type="http://schemas.openxmlformats.org/officeDocument/2006/relationships/image" Target="../media/image9.png"/><Relationship Id="rId10" Type="http://schemas.openxmlformats.org/officeDocument/2006/relationships/image" Target="../media/image11.png"/><Relationship Id="rId9"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16.png"/><Relationship Id="rId8"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3.png"/><Relationship Id="rId4" Type="http://schemas.openxmlformats.org/officeDocument/2006/relationships/image" Target="../media/image56.png"/><Relationship Id="rId11" Type="http://schemas.openxmlformats.org/officeDocument/2006/relationships/image" Target="../media/image74.png"/><Relationship Id="rId10" Type="http://schemas.openxmlformats.org/officeDocument/2006/relationships/image" Target="../media/image64.png"/><Relationship Id="rId9" Type="http://schemas.openxmlformats.org/officeDocument/2006/relationships/image" Target="../media/image63.png"/><Relationship Id="rId5" Type="http://schemas.openxmlformats.org/officeDocument/2006/relationships/image" Target="../media/image66.png"/><Relationship Id="rId6" Type="http://schemas.openxmlformats.org/officeDocument/2006/relationships/image" Target="../media/image58.png"/><Relationship Id="rId7" Type="http://schemas.openxmlformats.org/officeDocument/2006/relationships/image" Target="../media/image57.png"/><Relationship Id="rId8" Type="http://schemas.openxmlformats.org/officeDocument/2006/relationships/image" Target="../media/image7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3.png"/><Relationship Id="rId4" Type="http://schemas.openxmlformats.org/officeDocument/2006/relationships/image" Target="../media/image71.png"/><Relationship Id="rId5" Type="http://schemas.openxmlformats.org/officeDocument/2006/relationships/image" Target="../media/image7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3.png"/><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78.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7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7.png"/><Relationship Id="rId4" Type="http://schemas.openxmlformats.org/officeDocument/2006/relationships/image" Target="../media/image79.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4.png"/><Relationship Id="rId6"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30.png"/><Relationship Id="rId5" Type="http://schemas.openxmlformats.org/officeDocument/2006/relationships/image" Target="../media/image24.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87925" y="23813"/>
            <a:ext cx="12192000" cy="6858000"/>
          </a:xfrm>
          <a:prstGeom prst="rect">
            <a:avLst/>
          </a:prstGeom>
          <a:noFill/>
          <a:ln>
            <a:noFill/>
          </a:ln>
        </p:spPr>
      </p:pic>
      <p:sp>
        <p:nvSpPr>
          <p:cNvPr id="85" name="Google Shape;85;p13"/>
          <p:cNvSpPr txBox="1"/>
          <p:nvPr/>
        </p:nvSpPr>
        <p:spPr>
          <a:xfrm>
            <a:off x="2095500" y="787073"/>
            <a:ext cx="7620000" cy="461700"/>
          </a:xfrm>
          <a:prstGeom prst="rect">
            <a:avLst/>
          </a:prstGeom>
          <a:noFill/>
          <a:ln>
            <a:noFill/>
          </a:ln>
        </p:spPr>
        <p:txBody>
          <a:bodyPr anchorCtr="0" anchor="t" bIns="0" lIns="0" spcFirstLastPara="1" rIns="0" wrap="square" tIns="0">
            <a:spAutoFit/>
          </a:bodyPr>
          <a:lstStyle/>
          <a:p>
            <a:pPr indent="0" lvl="0" marL="0" marR="0" rtl="0" algn="ctr">
              <a:lnSpc>
                <a:spcPct val="159904"/>
              </a:lnSpc>
              <a:spcBef>
                <a:spcPts val="0"/>
              </a:spcBef>
              <a:spcAft>
                <a:spcPts val="0"/>
              </a:spcAft>
              <a:buNone/>
            </a:pPr>
            <a:r>
              <a:rPr b="1" i="0" lang="en-US" sz="3000" u="none" cap="none" strike="noStrike">
                <a:solidFill>
                  <a:srgbClr val="11CAA0"/>
                </a:solidFill>
                <a:latin typeface="DM Sans"/>
                <a:ea typeface="DM Sans"/>
                <a:cs typeface="DM Sans"/>
                <a:sym typeface="DM Sans"/>
              </a:rPr>
              <a:t>ALBEMARLE COUNTY P</a:t>
            </a:r>
            <a:r>
              <a:rPr b="1" i="0" lang="en-US" sz="3000" u="none" cap="none" strike="noStrike">
                <a:solidFill>
                  <a:srgbClr val="11CAA0"/>
                </a:solidFill>
                <a:latin typeface="DM Sans"/>
                <a:ea typeface="DM Sans"/>
                <a:cs typeface="DM Sans"/>
                <a:sym typeface="DM Sans"/>
              </a:rPr>
              <a:t>UBLIC SCHOOLS</a:t>
            </a:r>
            <a:endParaRPr sz="3000"/>
          </a:p>
        </p:txBody>
      </p:sp>
      <p:sp>
        <p:nvSpPr>
          <p:cNvPr id="86" name="Google Shape;86;p13"/>
          <p:cNvSpPr txBox="1"/>
          <p:nvPr/>
        </p:nvSpPr>
        <p:spPr>
          <a:xfrm>
            <a:off x="2095500" y="1795881"/>
            <a:ext cx="8001000" cy="1422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4200">
                <a:solidFill>
                  <a:srgbClr val="FFFFFF"/>
                </a:solidFill>
                <a:latin typeface="Merriweather"/>
                <a:ea typeface="Merriweather"/>
                <a:cs typeface="Merriweather"/>
                <a:sym typeface="Merriweather"/>
              </a:rPr>
              <a:t>Equity Through Collective Responsibility  </a:t>
            </a:r>
            <a:endParaRPr/>
          </a:p>
        </p:txBody>
      </p:sp>
      <p:sp>
        <p:nvSpPr>
          <p:cNvPr id="87" name="Google Shape;87;p13"/>
          <p:cNvSpPr txBox="1"/>
          <p:nvPr/>
        </p:nvSpPr>
        <p:spPr>
          <a:xfrm>
            <a:off x="1925550" y="3839050"/>
            <a:ext cx="8721900" cy="1015800"/>
          </a:xfrm>
          <a:prstGeom prst="rect">
            <a:avLst/>
          </a:prstGeom>
          <a:noFill/>
          <a:ln>
            <a:noFill/>
          </a:ln>
        </p:spPr>
        <p:txBody>
          <a:bodyPr anchorCtr="0" anchor="t" bIns="0" lIns="0" spcFirstLastPara="1" rIns="0" wrap="square" tIns="0">
            <a:spAutoFit/>
          </a:bodyPr>
          <a:lstStyle/>
          <a:p>
            <a:pPr indent="0" lvl="0" marL="0" rtl="0" algn="ctr">
              <a:lnSpc>
                <a:spcPct val="120000"/>
              </a:lnSpc>
              <a:spcBef>
                <a:spcPts val="0"/>
              </a:spcBef>
              <a:spcAft>
                <a:spcPts val="0"/>
              </a:spcAft>
              <a:buNone/>
            </a:pPr>
            <a:r>
              <a:rPr b="1" lang="en-US" sz="3000">
                <a:solidFill>
                  <a:schemeClr val="lt1"/>
                </a:solidFill>
                <a:latin typeface="DM Sans"/>
                <a:ea typeface="DM Sans"/>
                <a:cs typeface="DM Sans"/>
                <a:sym typeface="DM Sans"/>
              </a:rPr>
              <a:t>Building the Conditions for </a:t>
            </a:r>
            <a:endParaRPr b="1" sz="3000">
              <a:solidFill>
                <a:schemeClr val="lt1"/>
              </a:solidFill>
              <a:latin typeface="DM Sans"/>
              <a:ea typeface="DM Sans"/>
              <a:cs typeface="DM Sans"/>
              <a:sym typeface="DM Sans"/>
            </a:endParaRPr>
          </a:p>
          <a:p>
            <a:pPr indent="0" lvl="0" marL="0" rtl="0" algn="ctr">
              <a:lnSpc>
                <a:spcPct val="120000"/>
              </a:lnSpc>
              <a:spcBef>
                <a:spcPts val="0"/>
              </a:spcBef>
              <a:spcAft>
                <a:spcPts val="0"/>
              </a:spcAft>
              <a:buClr>
                <a:schemeClr val="dk1"/>
              </a:buClr>
              <a:buFont typeface="Arial"/>
              <a:buNone/>
            </a:pPr>
            <a:r>
              <a:rPr b="1" lang="en-US" sz="3000">
                <a:solidFill>
                  <a:schemeClr val="lt1"/>
                </a:solidFill>
                <a:latin typeface="DM Sans"/>
                <a:ea typeface="DM Sans"/>
                <a:cs typeface="DM Sans"/>
                <a:sym typeface="DM Sans"/>
              </a:rPr>
              <a:t>Every Student to Thrive</a:t>
            </a:r>
            <a:endParaRPr sz="3000">
              <a:latin typeface="DM Sans"/>
              <a:ea typeface="DM Sans"/>
              <a:cs typeface="DM Sans"/>
              <a:sym typeface="DM Sans"/>
            </a:endParaRPr>
          </a:p>
        </p:txBody>
      </p:sp>
      <p:sp>
        <p:nvSpPr>
          <p:cNvPr id="88" name="Google Shape;88;p13"/>
          <p:cNvSpPr txBox="1"/>
          <p:nvPr/>
        </p:nvSpPr>
        <p:spPr>
          <a:xfrm>
            <a:off x="2476500" y="5249405"/>
            <a:ext cx="7620000" cy="1000200"/>
          </a:xfrm>
          <a:prstGeom prst="rect">
            <a:avLst/>
          </a:prstGeom>
          <a:noFill/>
          <a:ln>
            <a:noFill/>
          </a:ln>
        </p:spPr>
        <p:txBody>
          <a:bodyPr anchorCtr="0" anchor="t" bIns="0" lIns="0" spcFirstLastPara="1" rIns="0" wrap="square" tIns="0">
            <a:spAutoFit/>
          </a:bodyPr>
          <a:lstStyle/>
          <a:p>
            <a:pPr indent="0" lvl="0" marL="0" marR="0" rtl="0" algn="ctr">
              <a:lnSpc>
                <a:spcPct val="159904"/>
              </a:lnSpc>
              <a:spcBef>
                <a:spcPts val="0"/>
              </a:spcBef>
              <a:spcAft>
                <a:spcPts val="0"/>
              </a:spcAft>
              <a:buNone/>
            </a:pPr>
            <a:r>
              <a:rPr b="1" i="0" lang="en-US" sz="2500" u="none" cap="none" strike="noStrike">
                <a:solidFill>
                  <a:srgbClr val="11CAA0"/>
                </a:solidFill>
                <a:latin typeface="DM Sans"/>
                <a:ea typeface="DM Sans"/>
                <a:cs typeface="DM Sans"/>
                <a:sym typeface="DM Sans"/>
              </a:rPr>
              <a:t>PRESENTATION TO THE ACPS SCHOOL BOARD </a:t>
            </a:r>
            <a:endParaRPr b="1" sz="2500">
              <a:solidFill>
                <a:srgbClr val="11CAA0"/>
              </a:solidFill>
              <a:latin typeface="DM Sans"/>
              <a:ea typeface="DM Sans"/>
              <a:cs typeface="DM Sans"/>
              <a:sym typeface="DM Sans"/>
            </a:endParaRPr>
          </a:p>
          <a:p>
            <a:pPr indent="0" lvl="0" marL="0" marR="0" rtl="0" algn="ctr">
              <a:lnSpc>
                <a:spcPct val="159904"/>
              </a:lnSpc>
              <a:spcBef>
                <a:spcPts val="0"/>
              </a:spcBef>
              <a:spcAft>
                <a:spcPts val="0"/>
              </a:spcAft>
              <a:buNone/>
            </a:pPr>
            <a:r>
              <a:rPr b="1" lang="en-US" sz="2500">
                <a:solidFill>
                  <a:srgbClr val="11CAA0"/>
                </a:solidFill>
                <a:latin typeface="DM Sans"/>
                <a:ea typeface="DM Sans"/>
                <a:cs typeface="DM Sans"/>
                <a:sym typeface="DM Sans"/>
              </a:rPr>
              <a:t>Office of Instruction - Equity Education</a:t>
            </a:r>
            <a:endParaRPr b="1" sz="2500">
              <a:solidFill>
                <a:srgbClr val="11CAA0"/>
              </a:solidFill>
              <a:latin typeface="DM Sans"/>
              <a:ea typeface="DM Sans"/>
              <a:cs typeface="DM Sans"/>
              <a:sym typeface="DM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grpSp>
        <p:nvGrpSpPr>
          <p:cNvPr id="197" name="Google Shape;197;p22"/>
          <p:cNvGrpSpPr/>
          <p:nvPr/>
        </p:nvGrpSpPr>
        <p:grpSpPr>
          <a:xfrm>
            <a:off x="784293" y="165400"/>
            <a:ext cx="10623427" cy="6527207"/>
            <a:chOff x="2428886" y="1255050"/>
            <a:chExt cx="4286232" cy="2633531"/>
          </a:xfrm>
        </p:grpSpPr>
        <p:pic>
          <p:nvPicPr>
            <p:cNvPr id="198" name="Google Shape;198;p22" title="IMG_0079.HEIC"/>
            <p:cNvPicPr preferRelativeResize="0"/>
            <p:nvPr/>
          </p:nvPicPr>
          <p:blipFill rotWithShape="1">
            <a:blip r:embed="rId3">
              <a:alphaModFix/>
            </a:blip>
            <a:srcRect b="0" l="20299" r="20293" t="0"/>
            <a:stretch/>
          </p:blipFill>
          <p:spPr>
            <a:xfrm>
              <a:off x="2428886" y="1255050"/>
              <a:ext cx="2085900" cy="2633400"/>
            </a:xfrm>
            <a:prstGeom prst="roundRect">
              <a:avLst>
                <a:gd fmla="val 9227" name="adj"/>
              </a:avLst>
            </a:prstGeom>
            <a:noFill/>
            <a:ln>
              <a:noFill/>
            </a:ln>
          </p:spPr>
        </p:pic>
        <p:sp>
          <p:nvSpPr>
            <p:cNvPr id="199" name="Google Shape;199;p22"/>
            <p:cNvSpPr/>
            <p:nvPr/>
          </p:nvSpPr>
          <p:spPr>
            <a:xfrm>
              <a:off x="4514863" y="1255050"/>
              <a:ext cx="2200200" cy="433200"/>
            </a:xfrm>
            <a:prstGeom prst="roundRect">
              <a:avLst>
                <a:gd fmla="val 46272" name="adj"/>
              </a:avLst>
            </a:prstGeom>
            <a:solidFill>
              <a:srgbClr val="EEEE64"/>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00" name="Google Shape;200;p22"/>
            <p:cNvSpPr/>
            <p:nvPr/>
          </p:nvSpPr>
          <p:spPr>
            <a:xfrm>
              <a:off x="4514863" y="2788481"/>
              <a:ext cx="1100100" cy="1100100"/>
            </a:xfrm>
            <a:prstGeom prst="roundRect">
              <a:avLst>
                <a:gd fmla="val 16667" name="adj"/>
              </a:avLst>
            </a:prstGeom>
            <a:solidFill>
              <a:srgbClr val="4E4E4E"/>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01" name="Google Shape;201;p22"/>
            <p:cNvSpPr/>
            <p:nvPr/>
          </p:nvSpPr>
          <p:spPr>
            <a:xfrm>
              <a:off x="5615019" y="2788481"/>
              <a:ext cx="1100100" cy="1100100"/>
            </a:xfrm>
            <a:prstGeom prst="roundRect">
              <a:avLst>
                <a:gd fmla="val 16667" name="adj"/>
              </a:avLst>
            </a:prstGeom>
            <a:solidFill>
              <a:srgbClr val="5E5E5E"/>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02" name="Google Shape;202;p22"/>
            <p:cNvSpPr/>
            <p:nvPr/>
          </p:nvSpPr>
          <p:spPr>
            <a:xfrm>
              <a:off x="4514863" y="1688381"/>
              <a:ext cx="1100100" cy="1100100"/>
            </a:xfrm>
            <a:prstGeom prst="roundRect">
              <a:avLst>
                <a:gd fmla="val 16667" name="adj"/>
              </a:avLst>
            </a:prstGeom>
            <a:solidFill>
              <a:srgbClr val="0C0C0C"/>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03" name="Google Shape;203;p22"/>
            <p:cNvSpPr/>
            <p:nvPr/>
          </p:nvSpPr>
          <p:spPr>
            <a:xfrm>
              <a:off x="5615019" y="1688381"/>
              <a:ext cx="1100100" cy="1100100"/>
            </a:xfrm>
            <a:prstGeom prst="roundRect">
              <a:avLst>
                <a:gd fmla="val 16667" name="adj"/>
              </a:avLst>
            </a:prstGeom>
            <a:solidFill>
              <a:srgbClr val="2E2E2E"/>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04" name="Google Shape;204;p22"/>
            <p:cNvSpPr txBox="1"/>
            <p:nvPr/>
          </p:nvSpPr>
          <p:spPr>
            <a:xfrm>
              <a:off x="4626913" y="1325880"/>
              <a:ext cx="1976100" cy="2772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0"/>
                </a:spcBef>
                <a:spcAft>
                  <a:spcPts val="0"/>
                </a:spcAft>
                <a:buNone/>
              </a:pPr>
              <a:r>
                <a:rPr lang="en-US" sz="3861">
                  <a:solidFill>
                    <a:srgbClr val="0C0C0C"/>
                  </a:solidFill>
                  <a:latin typeface="Bricolage Grotesque"/>
                  <a:ea typeface="Bricolage Grotesque"/>
                  <a:cs typeface="Bricolage Grotesque"/>
                  <a:sym typeface="Bricolage Grotesque"/>
                </a:rPr>
                <a:t>Awareness/Learning</a:t>
              </a:r>
              <a:endParaRPr sz="3861">
                <a:solidFill>
                  <a:srgbClr val="0C0C0C"/>
                </a:solidFill>
                <a:latin typeface="Bricolage Grotesque"/>
                <a:ea typeface="Bricolage Grotesque"/>
                <a:cs typeface="Bricolage Grotesque"/>
                <a:sym typeface="Bricolage Grotesque"/>
              </a:endParaRPr>
            </a:p>
          </p:txBody>
        </p:sp>
        <p:sp>
          <p:nvSpPr>
            <p:cNvPr id="205" name="Google Shape;205;p22"/>
            <p:cNvSpPr txBox="1"/>
            <p:nvPr/>
          </p:nvSpPr>
          <p:spPr>
            <a:xfrm>
              <a:off x="4618350" y="1815225"/>
              <a:ext cx="8931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974">
                  <a:solidFill>
                    <a:srgbClr val="EEEE64"/>
                  </a:solidFill>
                  <a:latin typeface="Bricolage Grotesque"/>
                  <a:ea typeface="Bricolage Grotesque"/>
                  <a:cs typeface="Bricolage Grotesque"/>
                  <a:sym typeface="Bricolage Grotesque"/>
                </a:rPr>
                <a:t>Novice Teacher Program</a:t>
              </a:r>
              <a:endParaRPr sz="2479">
                <a:solidFill>
                  <a:srgbClr val="EEEE64"/>
                </a:solidFill>
                <a:latin typeface="Bricolage Grotesque"/>
                <a:ea typeface="Bricolage Grotesque"/>
                <a:cs typeface="Bricolage Grotesque"/>
                <a:sym typeface="Bricolage Grotesque"/>
              </a:endParaRPr>
            </a:p>
          </p:txBody>
        </p:sp>
        <p:sp>
          <p:nvSpPr>
            <p:cNvPr id="206" name="Google Shape;206;p22"/>
            <p:cNvSpPr txBox="1"/>
            <p:nvPr/>
          </p:nvSpPr>
          <p:spPr>
            <a:xfrm>
              <a:off x="5718525" y="1815225"/>
              <a:ext cx="8931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879">
                  <a:solidFill>
                    <a:srgbClr val="EEEE64"/>
                  </a:solidFill>
                  <a:latin typeface="Bricolage Grotesque"/>
                  <a:ea typeface="Bricolage Grotesque"/>
                  <a:cs typeface="Bricolage Grotesque"/>
                  <a:sym typeface="Bricolage Grotesque"/>
                </a:rPr>
                <a:t>New Teacher Program</a:t>
              </a:r>
              <a:endParaRPr sz="2879">
                <a:solidFill>
                  <a:srgbClr val="EEEE64"/>
                </a:solidFill>
                <a:latin typeface="Bricolage Grotesque"/>
                <a:ea typeface="Bricolage Grotesque"/>
                <a:cs typeface="Bricolage Grotesque"/>
                <a:sym typeface="Bricolage Grotesque"/>
              </a:endParaRPr>
            </a:p>
          </p:txBody>
        </p:sp>
        <p:sp>
          <p:nvSpPr>
            <p:cNvPr id="207" name="Google Shape;207;p22"/>
            <p:cNvSpPr txBox="1"/>
            <p:nvPr/>
          </p:nvSpPr>
          <p:spPr>
            <a:xfrm>
              <a:off x="4618350" y="2915375"/>
              <a:ext cx="8931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879">
                  <a:solidFill>
                    <a:srgbClr val="EEEE64"/>
                  </a:solidFill>
                  <a:latin typeface="Bricolage Grotesque"/>
                  <a:ea typeface="Bricolage Grotesque"/>
                  <a:cs typeface="Bricolage Grotesque"/>
                  <a:sym typeface="Bricolage Grotesque"/>
                </a:rPr>
                <a:t>Book Studies</a:t>
              </a:r>
              <a:endParaRPr sz="2879">
                <a:solidFill>
                  <a:srgbClr val="EEEE64"/>
                </a:solidFill>
                <a:latin typeface="Bricolage Grotesque"/>
                <a:ea typeface="Bricolage Grotesque"/>
                <a:cs typeface="Bricolage Grotesque"/>
                <a:sym typeface="Bricolage Grotesque"/>
              </a:endParaRPr>
            </a:p>
          </p:txBody>
        </p:sp>
        <p:sp>
          <p:nvSpPr>
            <p:cNvPr id="208" name="Google Shape;208;p22"/>
            <p:cNvSpPr txBox="1"/>
            <p:nvPr/>
          </p:nvSpPr>
          <p:spPr>
            <a:xfrm>
              <a:off x="5651191" y="2915379"/>
              <a:ext cx="10305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479">
                  <a:solidFill>
                    <a:srgbClr val="EEEE64"/>
                  </a:solidFill>
                  <a:latin typeface="Bricolage Grotesque"/>
                  <a:ea typeface="Bricolage Grotesque"/>
                  <a:cs typeface="Bricolage Grotesque"/>
                  <a:sym typeface="Bricolage Grotesque"/>
                </a:rPr>
                <a:t>CRE Micro-credential (book study and courses)</a:t>
              </a:r>
              <a:endParaRPr sz="2479">
                <a:solidFill>
                  <a:srgbClr val="EEEE64"/>
                </a:solidFill>
                <a:latin typeface="Bricolage Grotesque"/>
                <a:ea typeface="Bricolage Grotesque"/>
                <a:cs typeface="Bricolage Grotesque"/>
                <a:sym typeface="Bricolage Grotesque"/>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grpSp>
        <p:nvGrpSpPr>
          <p:cNvPr id="213" name="Google Shape;213;p23"/>
          <p:cNvGrpSpPr/>
          <p:nvPr/>
        </p:nvGrpSpPr>
        <p:grpSpPr>
          <a:xfrm>
            <a:off x="784293" y="165400"/>
            <a:ext cx="10623427" cy="6527207"/>
            <a:chOff x="2428886" y="1255050"/>
            <a:chExt cx="4286232" cy="2633531"/>
          </a:xfrm>
        </p:grpSpPr>
        <p:pic>
          <p:nvPicPr>
            <p:cNvPr id="214" name="Google Shape;214;p23" title="IMG_0074.HEIC"/>
            <p:cNvPicPr preferRelativeResize="0"/>
            <p:nvPr/>
          </p:nvPicPr>
          <p:blipFill rotWithShape="1">
            <a:blip r:embed="rId3">
              <a:alphaModFix/>
            </a:blip>
            <a:srcRect b="0" l="20299" r="20293" t="0"/>
            <a:stretch/>
          </p:blipFill>
          <p:spPr>
            <a:xfrm>
              <a:off x="2428886" y="1255050"/>
              <a:ext cx="2085900" cy="2633400"/>
            </a:xfrm>
            <a:prstGeom prst="roundRect">
              <a:avLst>
                <a:gd fmla="val 9227" name="adj"/>
              </a:avLst>
            </a:prstGeom>
            <a:noFill/>
            <a:ln>
              <a:noFill/>
            </a:ln>
          </p:spPr>
        </p:pic>
        <p:sp>
          <p:nvSpPr>
            <p:cNvPr id="215" name="Google Shape;215;p23"/>
            <p:cNvSpPr/>
            <p:nvPr/>
          </p:nvSpPr>
          <p:spPr>
            <a:xfrm>
              <a:off x="4514863" y="1255050"/>
              <a:ext cx="2200200" cy="433200"/>
            </a:xfrm>
            <a:prstGeom prst="roundRect">
              <a:avLst>
                <a:gd fmla="val 46272" name="adj"/>
              </a:avLst>
            </a:prstGeom>
            <a:solidFill>
              <a:srgbClr val="11CAA0"/>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16" name="Google Shape;216;p23"/>
            <p:cNvSpPr/>
            <p:nvPr/>
          </p:nvSpPr>
          <p:spPr>
            <a:xfrm>
              <a:off x="4514863" y="2788481"/>
              <a:ext cx="1100100" cy="1100100"/>
            </a:xfrm>
            <a:prstGeom prst="roundRect">
              <a:avLst>
                <a:gd fmla="val 16667" name="adj"/>
              </a:avLst>
            </a:prstGeom>
            <a:solidFill>
              <a:srgbClr val="4E4E4E"/>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17" name="Google Shape;217;p23"/>
            <p:cNvSpPr/>
            <p:nvPr/>
          </p:nvSpPr>
          <p:spPr>
            <a:xfrm>
              <a:off x="5615019" y="2788481"/>
              <a:ext cx="1100100" cy="1100100"/>
            </a:xfrm>
            <a:prstGeom prst="roundRect">
              <a:avLst>
                <a:gd fmla="val 16667" name="adj"/>
              </a:avLst>
            </a:prstGeom>
            <a:solidFill>
              <a:srgbClr val="5E5E5E"/>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18" name="Google Shape;218;p23"/>
            <p:cNvSpPr/>
            <p:nvPr/>
          </p:nvSpPr>
          <p:spPr>
            <a:xfrm>
              <a:off x="4514863" y="1688381"/>
              <a:ext cx="1100100" cy="1100100"/>
            </a:xfrm>
            <a:prstGeom prst="roundRect">
              <a:avLst>
                <a:gd fmla="val 16667" name="adj"/>
              </a:avLst>
            </a:prstGeom>
            <a:solidFill>
              <a:srgbClr val="0C0C0C"/>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19" name="Google Shape;219;p23"/>
            <p:cNvSpPr/>
            <p:nvPr/>
          </p:nvSpPr>
          <p:spPr>
            <a:xfrm>
              <a:off x="5615019" y="1688381"/>
              <a:ext cx="1100100" cy="1100100"/>
            </a:xfrm>
            <a:prstGeom prst="roundRect">
              <a:avLst>
                <a:gd fmla="val 16667" name="adj"/>
              </a:avLst>
            </a:prstGeom>
            <a:solidFill>
              <a:srgbClr val="2E2E2E"/>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20" name="Google Shape;220;p23"/>
            <p:cNvSpPr txBox="1"/>
            <p:nvPr/>
          </p:nvSpPr>
          <p:spPr>
            <a:xfrm>
              <a:off x="4626913" y="1325880"/>
              <a:ext cx="1976100" cy="2772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0"/>
                </a:spcBef>
                <a:spcAft>
                  <a:spcPts val="0"/>
                </a:spcAft>
                <a:buNone/>
              </a:pPr>
              <a:r>
                <a:rPr lang="en-US" sz="3861">
                  <a:solidFill>
                    <a:srgbClr val="0C0C0C"/>
                  </a:solidFill>
                  <a:latin typeface="Bricolage Grotesque"/>
                  <a:ea typeface="Bricolage Grotesque"/>
                  <a:cs typeface="Bricolage Grotesque"/>
                  <a:sym typeface="Bricolage Grotesque"/>
                </a:rPr>
                <a:t>Application</a:t>
              </a:r>
              <a:endParaRPr sz="3861">
                <a:solidFill>
                  <a:srgbClr val="0C0C0C"/>
                </a:solidFill>
                <a:latin typeface="Bricolage Grotesque"/>
                <a:ea typeface="Bricolage Grotesque"/>
                <a:cs typeface="Bricolage Grotesque"/>
                <a:sym typeface="Bricolage Grotesque"/>
              </a:endParaRPr>
            </a:p>
          </p:txBody>
        </p:sp>
        <p:sp>
          <p:nvSpPr>
            <p:cNvPr id="221" name="Google Shape;221;p23"/>
            <p:cNvSpPr txBox="1"/>
            <p:nvPr/>
          </p:nvSpPr>
          <p:spPr>
            <a:xfrm>
              <a:off x="4618350" y="1815225"/>
              <a:ext cx="8931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479">
                  <a:solidFill>
                    <a:srgbClr val="11CAA0"/>
                  </a:solidFill>
                  <a:latin typeface="Bricolage Grotesque"/>
                  <a:ea typeface="Bricolage Grotesque"/>
                  <a:cs typeface="Bricolage Grotesque"/>
                  <a:sym typeface="Bricolage Grotesque"/>
                </a:rPr>
                <a:t>CRE Certification</a:t>
              </a:r>
              <a:endParaRPr sz="2479">
                <a:solidFill>
                  <a:srgbClr val="11CAA0"/>
                </a:solidFill>
                <a:latin typeface="Bricolage Grotesque"/>
                <a:ea typeface="Bricolage Grotesque"/>
                <a:cs typeface="Bricolage Grotesque"/>
                <a:sym typeface="Bricolage Grotesque"/>
              </a:endParaRPr>
            </a:p>
          </p:txBody>
        </p:sp>
        <p:sp>
          <p:nvSpPr>
            <p:cNvPr id="222" name="Google Shape;222;p23"/>
            <p:cNvSpPr txBox="1"/>
            <p:nvPr/>
          </p:nvSpPr>
          <p:spPr>
            <a:xfrm>
              <a:off x="5718525" y="1815225"/>
              <a:ext cx="8931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479">
                  <a:solidFill>
                    <a:srgbClr val="11CAA0"/>
                  </a:solidFill>
                  <a:latin typeface="Bricolage Grotesque"/>
                  <a:ea typeface="Bricolage Grotesque"/>
                  <a:cs typeface="Bricolage Grotesque"/>
                  <a:sym typeface="Bricolage Grotesque"/>
                </a:rPr>
                <a:t>New and Novice Teacher Programming</a:t>
              </a:r>
              <a:endParaRPr sz="2479">
                <a:solidFill>
                  <a:srgbClr val="11CAA0"/>
                </a:solidFill>
                <a:latin typeface="Bricolage Grotesque"/>
                <a:ea typeface="Bricolage Grotesque"/>
                <a:cs typeface="Bricolage Grotesque"/>
                <a:sym typeface="Bricolage Grotesque"/>
              </a:endParaRPr>
            </a:p>
          </p:txBody>
        </p:sp>
        <p:sp>
          <p:nvSpPr>
            <p:cNvPr id="223" name="Google Shape;223;p23"/>
            <p:cNvSpPr txBox="1"/>
            <p:nvPr/>
          </p:nvSpPr>
          <p:spPr>
            <a:xfrm>
              <a:off x="4618350" y="2915375"/>
              <a:ext cx="8931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479">
                  <a:solidFill>
                    <a:srgbClr val="11CAA0"/>
                  </a:solidFill>
                  <a:latin typeface="Bricolage Grotesque"/>
                  <a:ea typeface="Bricolage Grotesque"/>
                  <a:cs typeface="Bricolage Grotesque"/>
                  <a:sym typeface="Bricolage Grotesque"/>
                </a:rPr>
                <a:t>Work with schools and school admin</a:t>
              </a:r>
              <a:endParaRPr sz="2479">
                <a:solidFill>
                  <a:srgbClr val="11CAA0"/>
                </a:solidFill>
                <a:latin typeface="Bricolage Grotesque"/>
                <a:ea typeface="Bricolage Grotesque"/>
                <a:cs typeface="Bricolage Grotesque"/>
                <a:sym typeface="Bricolage Grotesque"/>
              </a:endParaRPr>
            </a:p>
          </p:txBody>
        </p:sp>
        <p:sp>
          <p:nvSpPr>
            <p:cNvPr id="224" name="Google Shape;224;p23"/>
            <p:cNvSpPr txBox="1"/>
            <p:nvPr/>
          </p:nvSpPr>
          <p:spPr>
            <a:xfrm>
              <a:off x="5637070" y="2915379"/>
              <a:ext cx="10446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479">
                  <a:solidFill>
                    <a:srgbClr val="11CAA0"/>
                  </a:solidFill>
                  <a:latin typeface="Bricolage Grotesque"/>
                  <a:ea typeface="Bricolage Grotesque"/>
                  <a:cs typeface="Bricolage Grotesque"/>
                  <a:sym typeface="Bricolage Grotesque"/>
                </a:rPr>
                <a:t>CRE Book Study and Micro-credential (courses)</a:t>
              </a:r>
              <a:endParaRPr sz="2479">
                <a:solidFill>
                  <a:srgbClr val="11CAA0"/>
                </a:solidFill>
                <a:latin typeface="Bricolage Grotesque"/>
                <a:ea typeface="Bricolage Grotesque"/>
                <a:cs typeface="Bricolage Grotesque"/>
                <a:sym typeface="Bricolage Grotesque"/>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grpSp>
        <p:nvGrpSpPr>
          <p:cNvPr id="229" name="Google Shape;229;p24"/>
          <p:cNvGrpSpPr/>
          <p:nvPr/>
        </p:nvGrpSpPr>
        <p:grpSpPr>
          <a:xfrm>
            <a:off x="784280" y="165400"/>
            <a:ext cx="10623427" cy="6527207"/>
            <a:chOff x="2428886" y="1255050"/>
            <a:chExt cx="4286232" cy="2633531"/>
          </a:xfrm>
        </p:grpSpPr>
        <p:pic>
          <p:nvPicPr>
            <p:cNvPr id="230" name="Google Shape;230;p24" title="IMG_0039.HEIC"/>
            <p:cNvPicPr preferRelativeResize="0"/>
            <p:nvPr/>
          </p:nvPicPr>
          <p:blipFill rotWithShape="1">
            <a:blip r:embed="rId3">
              <a:alphaModFix/>
            </a:blip>
            <a:srcRect b="-6232" l="4136" r="31034" t="-2903"/>
            <a:stretch/>
          </p:blipFill>
          <p:spPr>
            <a:xfrm>
              <a:off x="2428886" y="1255050"/>
              <a:ext cx="2085900" cy="2633400"/>
            </a:xfrm>
            <a:prstGeom prst="roundRect">
              <a:avLst>
                <a:gd fmla="val 9227" name="adj"/>
              </a:avLst>
            </a:prstGeom>
            <a:noFill/>
            <a:ln>
              <a:noFill/>
            </a:ln>
          </p:spPr>
        </p:pic>
        <p:sp>
          <p:nvSpPr>
            <p:cNvPr id="231" name="Google Shape;231;p24"/>
            <p:cNvSpPr/>
            <p:nvPr/>
          </p:nvSpPr>
          <p:spPr>
            <a:xfrm>
              <a:off x="4514863" y="1255050"/>
              <a:ext cx="2200200" cy="433200"/>
            </a:xfrm>
            <a:prstGeom prst="roundRect">
              <a:avLst>
                <a:gd fmla="val 46272" name="adj"/>
              </a:avLst>
            </a:prstGeom>
            <a:solidFill>
              <a:srgbClr val="EEEE64"/>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32" name="Google Shape;232;p24"/>
            <p:cNvSpPr/>
            <p:nvPr/>
          </p:nvSpPr>
          <p:spPr>
            <a:xfrm>
              <a:off x="4514863" y="2788481"/>
              <a:ext cx="1100100" cy="1100100"/>
            </a:xfrm>
            <a:prstGeom prst="roundRect">
              <a:avLst>
                <a:gd fmla="val 16667" name="adj"/>
              </a:avLst>
            </a:prstGeom>
            <a:solidFill>
              <a:srgbClr val="4E4E4E"/>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33" name="Google Shape;233;p24"/>
            <p:cNvSpPr/>
            <p:nvPr/>
          </p:nvSpPr>
          <p:spPr>
            <a:xfrm>
              <a:off x="5615019" y="2788481"/>
              <a:ext cx="1100100" cy="1100100"/>
            </a:xfrm>
            <a:prstGeom prst="roundRect">
              <a:avLst>
                <a:gd fmla="val 16667" name="adj"/>
              </a:avLst>
            </a:prstGeom>
            <a:solidFill>
              <a:srgbClr val="5E5E5E"/>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34" name="Google Shape;234;p24"/>
            <p:cNvSpPr/>
            <p:nvPr/>
          </p:nvSpPr>
          <p:spPr>
            <a:xfrm>
              <a:off x="4514863" y="1688381"/>
              <a:ext cx="1100100" cy="1100100"/>
            </a:xfrm>
            <a:prstGeom prst="roundRect">
              <a:avLst>
                <a:gd fmla="val 16667" name="adj"/>
              </a:avLst>
            </a:prstGeom>
            <a:solidFill>
              <a:srgbClr val="0C0C0C"/>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35" name="Google Shape;235;p24"/>
            <p:cNvSpPr/>
            <p:nvPr/>
          </p:nvSpPr>
          <p:spPr>
            <a:xfrm>
              <a:off x="5615019" y="1688381"/>
              <a:ext cx="1100100" cy="1100100"/>
            </a:xfrm>
            <a:prstGeom prst="roundRect">
              <a:avLst>
                <a:gd fmla="val 16667" name="adj"/>
              </a:avLst>
            </a:prstGeom>
            <a:solidFill>
              <a:srgbClr val="2E2E2E"/>
            </a:solidFill>
            <a:ln>
              <a:noFill/>
            </a:ln>
          </p:spPr>
          <p:txBody>
            <a:bodyPr anchorCtr="0" anchor="ctr" bIns="226600" lIns="226600" spcFirstLastPara="1" rIns="226600" wrap="square" tIns="226600">
              <a:noAutofit/>
            </a:bodyPr>
            <a:lstStyle/>
            <a:p>
              <a:pPr indent="0" lvl="0" marL="0" rtl="0" algn="ctr">
                <a:spcBef>
                  <a:spcPts val="0"/>
                </a:spcBef>
                <a:spcAft>
                  <a:spcPts val="0"/>
                </a:spcAft>
                <a:buNone/>
              </a:pPr>
              <a:r>
                <a:t/>
              </a:r>
              <a:endParaRPr sz="3470">
                <a:latin typeface="Arial"/>
                <a:ea typeface="Arial"/>
                <a:cs typeface="Arial"/>
                <a:sym typeface="Arial"/>
              </a:endParaRPr>
            </a:p>
          </p:txBody>
        </p:sp>
        <p:sp>
          <p:nvSpPr>
            <p:cNvPr id="236" name="Google Shape;236;p24"/>
            <p:cNvSpPr txBox="1"/>
            <p:nvPr/>
          </p:nvSpPr>
          <p:spPr>
            <a:xfrm>
              <a:off x="4626913" y="1325880"/>
              <a:ext cx="1976100" cy="2772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0"/>
                </a:spcBef>
                <a:spcAft>
                  <a:spcPts val="0"/>
                </a:spcAft>
                <a:buNone/>
              </a:pPr>
              <a:r>
                <a:rPr lang="en-US" sz="3861">
                  <a:solidFill>
                    <a:srgbClr val="0C0C0C"/>
                  </a:solidFill>
                  <a:latin typeface="Bricolage Grotesque"/>
                  <a:ea typeface="Bricolage Grotesque"/>
                  <a:cs typeface="Bricolage Grotesque"/>
                  <a:sym typeface="Bricolage Grotesque"/>
                </a:rPr>
                <a:t>Leadership</a:t>
              </a:r>
              <a:endParaRPr sz="3861">
                <a:solidFill>
                  <a:srgbClr val="0C0C0C"/>
                </a:solidFill>
                <a:latin typeface="Bricolage Grotesque"/>
                <a:ea typeface="Bricolage Grotesque"/>
                <a:cs typeface="Bricolage Grotesque"/>
                <a:sym typeface="Bricolage Grotesque"/>
              </a:endParaRPr>
            </a:p>
          </p:txBody>
        </p:sp>
        <p:sp>
          <p:nvSpPr>
            <p:cNvPr id="237" name="Google Shape;237;p24"/>
            <p:cNvSpPr txBox="1"/>
            <p:nvPr/>
          </p:nvSpPr>
          <p:spPr>
            <a:xfrm>
              <a:off x="4618350" y="1815225"/>
              <a:ext cx="8931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479">
                  <a:solidFill>
                    <a:srgbClr val="EEEE64"/>
                  </a:solidFill>
                  <a:latin typeface="Bricolage Grotesque"/>
                  <a:ea typeface="Bricolage Grotesque"/>
                  <a:cs typeface="Bricolage Grotesque"/>
                  <a:sym typeface="Bricolage Grotesque"/>
                </a:rPr>
                <a:t>Diversity Resource Teachers</a:t>
              </a:r>
              <a:endParaRPr sz="2479">
                <a:solidFill>
                  <a:srgbClr val="EEEE64"/>
                </a:solidFill>
                <a:latin typeface="Bricolage Grotesque"/>
                <a:ea typeface="Bricolage Grotesque"/>
                <a:cs typeface="Bricolage Grotesque"/>
                <a:sym typeface="Bricolage Grotesque"/>
              </a:endParaRPr>
            </a:p>
          </p:txBody>
        </p:sp>
        <p:sp>
          <p:nvSpPr>
            <p:cNvPr id="238" name="Google Shape;238;p24"/>
            <p:cNvSpPr txBox="1"/>
            <p:nvPr/>
          </p:nvSpPr>
          <p:spPr>
            <a:xfrm>
              <a:off x="5718525" y="1815225"/>
              <a:ext cx="8931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479">
                  <a:solidFill>
                    <a:srgbClr val="EEEE64"/>
                  </a:solidFill>
                  <a:latin typeface="Bricolage Grotesque"/>
                  <a:ea typeface="Bricolage Grotesque"/>
                  <a:cs typeface="Bricolage Grotesque"/>
                  <a:sym typeface="Bricolage Grotesque"/>
                </a:rPr>
                <a:t>Partnerships with School Admin</a:t>
              </a:r>
              <a:endParaRPr sz="2479">
                <a:solidFill>
                  <a:srgbClr val="EEEE64"/>
                </a:solidFill>
                <a:latin typeface="Bricolage Grotesque"/>
                <a:ea typeface="Bricolage Grotesque"/>
                <a:cs typeface="Bricolage Grotesque"/>
                <a:sym typeface="Bricolage Grotesque"/>
              </a:endParaRPr>
            </a:p>
          </p:txBody>
        </p:sp>
        <p:sp>
          <p:nvSpPr>
            <p:cNvPr id="239" name="Google Shape;239;p24"/>
            <p:cNvSpPr txBox="1"/>
            <p:nvPr/>
          </p:nvSpPr>
          <p:spPr>
            <a:xfrm>
              <a:off x="4618350" y="2915375"/>
              <a:ext cx="8931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479">
                  <a:solidFill>
                    <a:srgbClr val="EEEE64"/>
                  </a:solidFill>
                  <a:latin typeface="Bricolage Grotesque"/>
                  <a:ea typeface="Bricolage Grotesque"/>
                  <a:cs typeface="Bricolage Grotesque"/>
                  <a:sym typeface="Bricolage Grotesque"/>
                </a:rPr>
                <a:t>Partnerships with Coordinators and Departments</a:t>
              </a:r>
              <a:endParaRPr sz="2479">
                <a:solidFill>
                  <a:srgbClr val="EEEE64"/>
                </a:solidFill>
                <a:latin typeface="Bricolage Grotesque"/>
                <a:ea typeface="Bricolage Grotesque"/>
                <a:cs typeface="Bricolage Grotesque"/>
                <a:sym typeface="Bricolage Grotesque"/>
              </a:endParaRPr>
            </a:p>
          </p:txBody>
        </p:sp>
        <p:sp>
          <p:nvSpPr>
            <p:cNvPr id="240" name="Google Shape;240;p24"/>
            <p:cNvSpPr txBox="1"/>
            <p:nvPr/>
          </p:nvSpPr>
          <p:spPr>
            <a:xfrm>
              <a:off x="5637070" y="2915379"/>
              <a:ext cx="1044600" cy="846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991"/>
                </a:spcBef>
                <a:spcAft>
                  <a:spcPts val="0"/>
                </a:spcAft>
                <a:buNone/>
              </a:pPr>
              <a:r>
                <a:rPr lang="en-US" sz="2479">
                  <a:solidFill>
                    <a:srgbClr val="EEEE64"/>
                  </a:solidFill>
                  <a:latin typeface="Bricolage Grotesque"/>
                  <a:ea typeface="Bricolage Grotesque"/>
                  <a:cs typeface="Bricolage Grotesque"/>
                  <a:sym typeface="Bricolage Grotesque"/>
                </a:rPr>
                <a:t>Middle School Advisory Lead Teachers</a:t>
              </a:r>
              <a:endParaRPr sz="2479">
                <a:solidFill>
                  <a:srgbClr val="EEEE64"/>
                </a:solidFill>
                <a:latin typeface="Bricolage Grotesque"/>
                <a:ea typeface="Bricolage Grotesque"/>
                <a:cs typeface="Bricolage Grotesque"/>
                <a:sym typeface="Bricolage Grotesque"/>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4" name="Shape 244"/>
        <p:cNvGrpSpPr/>
        <p:nvPr/>
      </p:nvGrpSpPr>
      <p:grpSpPr>
        <a:xfrm>
          <a:off x="0" y="0"/>
          <a:ext cx="0" cy="0"/>
          <a:chOff x="0" y="0"/>
          <a:chExt cx="0" cy="0"/>
        </a:xfrm>
      </p:grpSpPr>
      <p:pic>
        <p:nvPicPr>
          <p:cNvPr descr="image.png" id="245" name="Google Shape;245;p25"/>
          <p:cNvPicPr preferRelativeResize="0"/>
          <p:nvPr/>
        </p:nvPicPr>
        <p:blipFill rotWithShape="1">
          <a:blip r:embed="rId3">
            <a:alphaModFix/>
          </a:blip>
          <a:srcRect b="0" l="0" r="0" t="0"/>
          <a:stretch/>
        </p:blipFill>
        <p:spPr>
          <a:xfrm>
            <a:off x="0" y="164600"/>
            <a:ext cx="12192000" cy="6858000"/>
          </a:xfrm>
          <a:prstGeom prst="rect">
            <a:avLst/>
          </a:prstGeom>
          <a:noFill/>
          <a:ln>
            <a:noFill/>
          </a:ln>
        </p:spPr>
      </p:pic>
      <p:pic>
        <p:nvPicPr>
          <p:cNvPr descr="image.png" id="246" name="Google Shape;246;p25"/>
          <p:cNvPicPr preferRelativeResize="0"/>
          <p:nvPr/>
        </p:nvPicPr>
        <p:blipFill rotWithShape="1">
          <a:blip r:embed="rId4">
            <a:alphaModFix/>
          </a:blip>
          <a:srcRect b="0" l="0" r="0" t="0"/>
          <a:stretch/>
        </p:blipFill>
        <p:spPr>
          <a:xfrm>
            <a:off x="785813" y="1351948"/>
            <a:ext cx="5143500" cy="2314277"/>
          </a:xfrm>
          <a:prstGeom prst="rect">
            <a:avLst/>
          </a:prstGeom>
          <a:noFill/>
          <a:ln>
            <a:noFill/>
          </a:ln>
        </p:spPr>
      </p:pic>
      <p:pic>
        <p:nvPicPr>
          <p:cNvPr descr="image.png" id="247" name="Google Shape;247;p25"/>
          <p:cNvPicPr preferRelativeResize="0"/>
          <p:nvPr/>
        </p:nvPicPr>
        <p:blipFill rotWithShape="1">
          <a:blip r:embed="rId4">
            <a:alphaModFix/>
          </a:blip>
          <a:srcRect b="0" l="0" r="0" t="0"/>
          <a:stretch/>
        </p:blipFill>
        <p:spPr>
          <a:xfrm>
            <a:off x="6286500" y="2705250"/>
            <a:ext cx="5143500" cy="2716975"/>
          </a:xfrm>
          <a:prstGeom prst="rect">
            <a:avLst/>
          </a:prstGeom>
          <a:noFill/>
          <a:ln>
            <a:noFill/>
          </a:ln>
        </p:spPr>
      </p:pic>
      <p:sp>
        <p:nvSpPr>
          <p:cNvPr id="248" name="Google Shape;248;p25"/>
          <p:cNvSpPr txBox="1"/>
          <p:nvPr/>
        </p:nvSpPr>
        <p:spPr>
          <a:xfrm>
            <a:off x="982313" y="1424373"/>
            <a:ext cx="47505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100" u="none" cap="none" strike="noStrike">
                <a:solidFill>
                  <a:srgbClr val="005088"/>
                </a:solidFill>
                <a:latin typeface="Merriweather"/>
                <a:ea typeface="Merriweather"/>
                <a:cs typeface="Merriweather"/>
                <a:sym typeface="Merriweather"/>
              </a:rPr>
              <a:t>Community Connection Events</a:t>
            </a:r>
            <a:endParaRPr sz="1700"/>
          </a:p>
        </p:txBody>
      </p:sp>
      <p:sp>
        <p:nvSpPr>
          <p:cNvPr id="249" name="Google Shape;249;p25"/>
          <p:cNvSpPr txBox="1"/>
          <p:nvPr/>
        </p:nvSpPr>
        <p:spPr>
          <a:xfrm>
            <a:off x="982275" y="1973436"/>
            <a:ext cx="4524300" cy="1071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475569"/>
                </a:solidFill>
                <a:latin typeface="DM Sans"/>
                <a:ea typeface="DM Sans"/>
                <a:cs typeface="DM Sans"/>
                <a:sym typeface="DM Sans"/>
              </a:rPr>
              <a:t>Designed and hosted targeted connection events pairing new ACPS principals with their school families. These intentional spaces served to accelerate relationship-building and establish solid cultural ties before the academic year got underway.</a:t>
            </a:r>
            <a:endParaRPr/>
          </a:p>
        </p:txBody>
      </p:sp>
      <p:sp>
        <p:nvSpPr>
          <p:cNvPr id="250" name="Google Shape;250;p25"/>
          <p:cNvSpPr txBox="1"/>
          <p:nvPr/>
        </p:nvSpPr>
        <p:spPr>
          <a:xfrm>
            <a:off x="6725800" y="2885625"/>
            <a:ext cx="45243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005088"/>
                </a:solidFill>
                <a:latin typeface="Merriweather"/>
                <a:ea typeface="Merriweather"/>
                <a:cs typeface="Merriweather"/>
                <a:sym typeface="Merriweather"/>
              </a:rPr>
              <a:t>Deepening Trust &amp; Alignment</a:t>
            </a:r>
            <a:endParaRPr/>
          </a:p>
        </p:txBody>
      </p:sp>
      <p:sp>
        <p:nvSpPr>
          <p:cNvPr id="251" name="Google Shape;251;p25"/>
          <p:cNvSpPr txBox="1"/>
          <p:nvPr/>
        </p:nvSpPr>
        <p:spPr>
          <a:xfrm>
            <a:off x="6619875" y="3400573"/>
            <a:ext cx="4524300" cy="159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u="none" cap="none" strike="noStrike">
                <a:solidFill>
                  <a:srgbClr val="475569"/>
                </a:solidFill>
                <a:latin typeface="DM Sans"/>
                <a:ea typeface="DM Sans"/>
                <a:cs typeface="DM Sans"/>
                <a:sym typeface="DM Sans"/>
              </a:rPr>
              <a:t>Developed direct conduits between families and school leadership to cultivate robust partnerships. Centered on eliminating systemic communication barriers, these programs ensure every family has clear access and input into their child's educational path.</a:t>
            </a:r>
            <a:endParaRPr sz="1600"/>
          </a:p>
        </p:txBody>
      </p:sp>
      <p:sp>
        <p:nvSpPr>
          <p:cNvPr id="252" name="Google Shape;252;p25"/>
          <p:cNvSpPr txBox="1"/>
          <p:nvPr/>
        </p:nvSpPr>
        <p:spPr>
          <a:xfrm>
            <a:off x="762000" y="571500"/>
            <a:ext cx="11201400" cy="538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500" u="none" cap="none" strike="noStrike">
                <a:solidFill>
                  <a:schemeClr val="dk2"/>
                </a:solidFill>
                <a:latin typeface="Merriweather"/>
                <a:ea typeface="Merriweather"/>
                <a:cs typeface="Merriweather"/>
                <a:sym typeface="Merriweather"/>
              </a:rPr>
              <a:t>Strengthening School-Family Ties</a:t>
            </a:r>
            <a:endParaRPr sz="3500">
              <a:solidFill>
                <a:schemeClr val="dk2"/>
              </a:solidFill>
            </a:endParaRPr>
          </a:p>
        </p:txBody>
      </p:sp>
      <p:sp>
        <p:nvSpPr>
          <p:cNvPr id="253" name="Google Shape;253;p25"/>
          <p:cNvSpPr/>
          <p:nvPr/>
        </p:nvSpPr>
        <p:spPr>
          <a:xfrm>
            <a:off x="762000" y="1133475"/>
            <a:ext cx="10668000" cy="190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54" name="Google Shape;254;p25"/>
          <p:cNvPicPr preferRelativeResize="0"/>
          <p:nvPr/>
        </p:nvPicPr>
        <p:blipFill>
          <a:blip r:embed="rId5">
            <a:alphaModFix/>
          </a:blip>
          <a:stretch>
            <a:fillRect/>
          </a:stretch>
        </p:blipFill>
        <p:spPr>
          <a:xfrm>
            <a:off x="1085100" y="3162825"/>
            <a:ext cx="4151376" cy="356352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8" name="Shape 258"/>
        <p:cNvGrpSpPr/>
        <p:nvPr/>
      </p:nvGrpSpPr>
      <p:grpSpPr>
        <a:xfrm>
          <a:off x="0" y="0"/>
          <a:ext cx="0" cy="0"/>
          <a:chOff x="0" y="0"/>
          <a:chExt cx="0" cy="0"/>
        </a:xfrm>
      </p:grpSpPr>
      <p:pic>
        <p:nvPicPr>
          <p:cNvPr descr="image.png" id="259" name="Google Shape;259;p2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60" name="Google Shape;260;p26"/>
          <p:cNvPicPr preferRelativeResize="0"/>
          <p:nvPr/>
        </p:nvPicPr>
        <p:blipFill rotWithShape="1">
          <a:blip r:embed="rId4">
            <a:alphaModFix/>
          </a:blip>
          <a:srcRect b="0" l="0" r="0" t="0"/>
          <a:stretch/>
        </p:blipFill>
        <p:spPr>
          <a:xfrm>
            <a:off x="2535239" y="5331225"/>
            <a:ext cx="7394275" cy="885100"/>
          </a:xfrm>
          <a:prstGeom prst="rect">
            <a:avLst/>
          </a:prstGeom>
          <a:noFill/>
          <a:ln>
            <a:noFill/>
          </a:ln>
        </p:spPr>
      </p:pic>
      <p:sp>
        <p:nvSpPr>
          <p:cNvPr id="261" name="Google Shape;261;p26"/>
          <p:cNvSpPr/>
          <p:nvPr/>
        </p:nvSpPr>
        <p:spPr>
          <a:xfrm>
            <a:off x="5524500" y="2143125"/>
            <a:ext cx="1143000" cy="47700"/>
          </a:xfrm>
          <a:prstGeom prst="rect">
            <a:avLst/>
          </a:prstGeom>
          <a:solidFill>
            <a:srgbClr val="0F76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2" name="Google Shape;262;p26"/>
          <p:cNvSpPr txBox="1"/>
          <p:nvPr/>
        </p:nvSpPr>
        <p:spPr>
          <a:xfrm>
            <a:off x="2655595" y="960525"/>
            <a:ext cx="6880800" cy="6465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200" u="none" cap="none" strike="noStrike">
                <a:solidFill>
                  <a:schemeClr val="dk2"/>
                </a:solidFill>
                <a:latin typeface="Merriweather"/>
                <a:ea typeface="Merriweather"/>
                <a:cs typeface="Merriweather"/>
                <a:sym typeface="Merriweather"/>
              </a:rPr>
              <a:t>Deepening Partnerships</a:t>
            </a:r>
            <a:endParaRPr b="1">
              <a:solidFill>
                <a:schemeClr val="dk2"/>
              </a:solidFill>
              <a:latin typeface="Merriweather"/>
              <a:ea typeface="Merriweather"/>
              <a:cs typeface="Merriweather"/>
              <a:sym typeface="Merriweather"/>
            </a:endParaRPr>
          </a:p>
        </p:txBody>
      </p:sp>
      <p:sp>
        <p:nvSpPr>
          <p:cNvPr id="263" name="Google Shape;263;p26"/>
          <p:cNvSpPr txBox="1"/>
          <p:nvPr/>
        </p:nvSpPr>
        <p:spPr>
          <a:xfrm>
            <a:off x="1299425" y="2837463"/>
            <a:ext cx="9144000" cy="18471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i="0" lang="en-US" sz="3000" u="none" cap="none" strike="noStrike">
                <a:solidFill>
                  <a:schemeClr val="dk2"/>
                </a:solidFill>
                <a:latin typeface="DM Sans"/>
                <a:ea typeface="DM Sans"/>
                <a:cs typeface="DM Sans"/>
                <a:sym typeface="DM Sans"/>
              </a:rPr>
              <a:t>As our structural partnerships deepened, collaboration expanded across all levels of leadership, classrooms, and learning communities.</a:t>
            </a:r>
            <a:endParaRPr sz="3000">
              <a:solidFill>
                <a:schemeClr val="dk2"/>
              </a:solidFill>
              <a:latin typeface="DM Sans"/>
              <a:ea typeface="DM Sans"/>
              <a:cs typeface="DM Sans"/>
              <a:sym typeface="DM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7" name="Shape 267"/>
        <p:cNvGrpSpPr/>
        <p:nvPr/>
      </p:nvGrpSpPr>
      <p:grpSpPr>
        <a:xfrm>
          <a:off x="0" y="0"/>
          <a:ext cx="0" cy="0"/>
          <a:chOff x="0" y="0"/>
          <a:chExt cx="0" cy="0"/>
        </a:xfrm>
      </p:grpSpPr>
      <p:pic>
        <p:nvPicPr>
          <p:cNvPr descr="image.png" id="268" name="Google Shape;268;p27"/>
          <p:cNvPicPr preferRelativeResize="0"/>
          <p:nvPr/>
        </p:nvPicPr>
        <p:blipFill rotWithShape="1">
          <a:blip r:embed="rId3">
            <a:alphaModFix/>
          </a:blip>
          <a:srcRect b="0" l="0" r="0" t="0"/>
          <a:stretch/>
        </p:blipFill>
        <p:spPr>
          <a:xfrm>
            <a:off x="0" y="24063"/>
            <a:ext cx="12192000" cy="6858000"/>
          </a:xfrm>
          <a:prstGeom prst="rect">
            <a:avLst/>
          </a:prstGeom>
          <a:noFill/>
          <a:ln>
            <a:noFill/>
          </a:ln>
        </p:spPr>
      </p:pic>
      <p:sp>
        <p:nvSpPr>
          <p:cNvPr id="269" name="Google Shape;269;p27"/>
          <p:cNvSpPr txBox="1"/>
          <p:nvPr/>
        </p:nvSpPr>
        <p:spPr>
          <a:xfrm>
            <a:off x="1809762" y="2003988"/>
            <a:ext cx="9001200" cy="1539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000">
                <a:solidFill>
                  <a:srgbClr val="005088"/>
                </a:solidFill>
                <a:latin typeface="Merriweather"/>
                <a:ea typeface="Merriweather"/>
                <a:cs typeface="Merriweather"/>
                <a:sym typeface="Merriweather"/>
              </a:rPr>
              <a:t>Expanding the Circle of Collective Responsibility</a:t>
            </a:r>
            <a:endParaRPr sz="5000"/>
          </a:p>
        </p:txBody>
      </p:sp>
      <p:sp>
        <p:nvSpPr>
          <p:cNvPr id="270" name="Google Shape;270;p27"/>
          <p:cNvSpPr/>
          <p:nvPr/>
        </p:nvSpPr>
        <p:spPr>
          <a:xfrm>
            <a:off x="5715000" y="3543300"/>
            <a:ext cx="762000" cy="3810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1" name="Google Shape;271;p27"/>
          <p:cNvSpPr txBox="1"/>
          <p:nvPr/>
        </p:nvSpPr>
        <p:spPr>
          <a:xfrm>
            <a:off x="2024100" y="4212325"/>
            <a:ext cx="8572500" cy="16161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lang="en-US" sz="2500">
                <a:solidFill>
                  <a:srgbClr val="64748B"/>
                </a:solidFill>
                <a:latin typeface="DM Sans"/>
                <a:ea typeface="DM Sans"/>
                <a:cs typeface="DM Sans"/>
                <a:sym typeface="DM Sans"/>
              </a:rPr>
              <a:t>Building the conditions for every student to thrive requires contributions from everyone who shapes a student’s experience, not just teachers and principals.</a:t>
            </a:r>
            <a:endParaRPr sz="25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5" name="Shape 275"/>
        <p:cNvGrpSpPr/>
        <p:nvPr/>
      </p:nvGrpSpPr>
      <p:grpSpPr>
        <a:xfrm>
          <a:off x="0" y="0"/>
          <a:ext cx="0" cy="0"/>
          <a:chOff x="0" y="0"/>
          <a:chExt cx="0" cy="0"/>
        </a:xfrm>
      </p:grpSpPr>
      <p:pic>
        <p:nvPicPr>
          <p:cNvPr descr="image.png" id="276" name="Google Shape;276;p28"/>
          <p:cNvPicPr preferRelativeResize="0"/>
          <p:nvPr/>
        </p:nvPicPr>
        <p:blipFill rotWithShape="1">
          <a:blip r:embed="rId3">
            <a:alphaModFix/>
          </a:blip>
          <a:srcRect b="0" l="0" r="0" t="0"/>
          <a:stretch/>
        </p:blipFill>
        <p:spPr>
          <a:xfrm>
            <a:off x="105525" y="0"/>
            <a:ext cx="12192000" cy="6858000"/>
          </a:xfrm>
          <a:prstGeom prst="rect">
            <a:avLst/>
          </a:prstGeom>
          <a:noFill/>
          <a:ln>
            <a:noFill/>
          </a:ln>
        </p:spPr>
      </p:pic>
      <p:pic>
        <p:nvPicPr>
          <p:cNvPr descr="image.png" id="277" name="Google Shape;277;p28"/>
          <p:cNvPicPr preferRelativeResize="0"/>
          <p:nvPr/>
        </p:nvPicPr>
        <p:blipFill rotWithShape="1">
          <a:blip r:embed="rId4">
            <a:alphaModFix/>
          </a:blip>
          <a:srcRect b="0" l="0" r="0" t="0"/>
          <a:stretch/>
        </p:blipFill>
        <p:spPr>
          <a:xfrm>
            <a:off x="785825" y="1351950"/>
            <a:ext cx="5143500" cy="4073500"/>
          </a:xfrm>
          <a:prstGeom prst="rect">
            <a:avLst/>
          </a:prstGeom>
          <a:noFill/>
          <a:ln>
            <a:noFill/>
          </a:ln>
        </p:spPr>
      </p:pic>
      <p:sp>
        <p:nvSpPr>
          <p:cNvPr id="278" name="Google Shape;278;p28"/>
          <p:cNvSpPr txBox="1"/>
          <p:nvPr/>
        </p:nvSpPr>
        <p:spPr>
          <a:xfrm>
            <a:off x="982313" y="1424373"/>
            <a:ext cx="47505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400">
                <a:solidFill>
                  <a:srgbClr val="005088"/>
                </a:solidFill>
                <a:latin typeface="Merriweather"/>
                <a:ea typeface="Merriweather"/>
                <a:cs typeface="Merriweather"/>
                <a:sym typeface="Merriweather"/>
              </a:rPr>
              <a:t>Collective Responsibility </a:t>
            </a:r>
            <a:endParaRPr sz="2000"/>
          </a:p>
        </p:txBody>
      </p:sp>
      <p:sp>
        <p:nvSpPr>
          <p:cNvPr id="279" name="Google Shape;279;p28"/>
          <p:cNvSpPr txBox="1"/>
          <p:nvPr/>
        </p:nvSpPr>
        <p:spPr>
          <a:xfrm>
            <a:off x="958500" y="2003875"/>
            <a:ext cx="5010900" cy="31986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200"/>
              </a:spcBef>
              <a:spcAft>
                <a:spcPts val="0"/>
              </a:spcAft>
              <a:buSzPts val="1100"/>
              <a:buNone/>
            </a:pPr>
            <a:r>
              <a:rPr lang="en-US" sz="2200">
                <a:solidFill>
                  <a:schemeClr val="dk2"/>
                </a:solidFill>
                <a:latin typeface="DM Sans"/>
                <a:ea typeface="DM Sans"/>
                <a:cs typeface="DM Sans"/>
                <a:sym typeface="DM Sans"/>
              </a:rPr>
              <a:t>Across ACPS, culturally responsive practices are incr</a:t>
            </a:r>
            <a:r>
              <a:rPr lang="en-US" sz="2200">
                <a:solidFill>
                  <a:schemeClr val="dk2"/>
                </a:solidFill>
                <a:latin typeface="DM Sans"/>
                <a:ea typeface="DM Sans"/>
                <a:cs typeface="DM Sans"/>
                <a:sym typeface="DM Sans"/>
              </a:rPr>
              <a:t>easingly visible in:</a:t>
            </a:r>
            <a:endParaRPr sz="2200">
              <a:solidFill>
                <a:schemeClr val="dk2"/>
              </a:solidFill>
              <a:latin typeface="DM Sans"/>
              <a:ea typeface="DM Sans"/>
              <a:cs typeface="DM Sans"/>
              <a:sym typeface="DM Sans"/>
            </a:endParaRPr>
          </a:p>
          <a:p>
            <a:pPr indent="-342900" lvl="0" marL="457200" rtl="0" algn="l">
              <a:lnSpc>
                <a:spcPct val="115000"/>
              </a:lnSpc>
              <a:spcBef>
                <a:spcPts val="1200"/>
              </a:spcBef>
              <a:spcAft>
                <a:spcPts val="0"/>
              </a:spcAft>
              <a:buClr>
                <a:schemeClr val="dk2"/>
              </a:buClr>
              <a:buSzPts val="1800"/>
              <a:buFont typeface="DM Sans"/>
              <a:buChar char="●"/>
            </a:pPr>
            <a:r>
              <a:rPr lang="en-US" sz="1800">
                <a:solidFill>
                  <a:schemeClr val="dk2"/>
                </a:solidFill>
                <a:latin typeface="DM Sans"/>
                <a:ea typeface="DM Sans"/>
                <a:cs typeface="DM Sans"/>
                <a:sym typeface="DM Sans"/>
              </a:rPr>
              <a:t>Transportation </a:t>
            </a:r>
            <a:endParaRPr sz="1800">
              <a:solidFill>
                <a:schemeClr val="dk2"/>
              </a:solidFill>
              <a:latin typeface="DM Sans"/>
              <a:ea typeface="DM Sans"/>
              <a:cs typeface="DM Sans"/>
              <a:sym typeface="DM Sans"/>
            </a:endParaRPr>
          </a:p>
          <a:p>
            <a:pPr indent="-342900" lvl="0" marL="457200" rtl="0" algn="l">
              <a:lnSpc>
                <a:spcPct val="115000"/>
              </a:lnSpc>
              <a:spcBef>
                <a:spcPts val="0"/>
              </a:spcBef>
              <a:spcAft>
                <a:spcPts val="0"/>
              </a:spcAft>
              <a:buClr>
                <a:schemeClr val="dk2"/>
              </a:buClr>
              <a:buSzPts val="1800"/>
              <a:buFont typeface="DM Sans"/>
              <a:buChar char="●"/>
            </a:pPr>
            <a:r>
              <a:rPr lang="en-US" sz="1800">
                <a:solidFill>
                  <a:schemeClr val="dk2"/>
                </a:solidFill>
                <a:latin typeface="DM Sans"/>
                <a:ea typeface="DM Sans"/>
                <a:cs typeface="DM Sans"/>
                <a:sym typeface="DM Sans"/>
              </a:rPr>
              <a:t>Extended Day Enrichment Program (EDEP)</a:t>
            </a:r>
            <a:endParaRPr sz="1800">
              <a:solidFill>
                <a:schemeClr val="dk2"/>
              </a:solidFill>
              <a:latin typeface="DM Sans"/>
              <a:ea typeface="DM Sans"/>
              <a:cs typeface="DM Sans"/>
              <a:sym typeface="DM Sans"/>
            </a:endParaRPr>
          </a:p>
          <a:p>
            <a:pPr indent="-342900" lvl="0" marL="457200" rtl="0" algn="l">
              <a:lnSpc>
                <a:spcPct val="115000"/>
              </a:lnSpc>
              <a:spcBef>
                <a:spcPts val="0"/>
              </a:spcBef>
              <a:spcAft>
                <a:spcPts val="0"/>
              </a:spcAft>
              <a:buClr>
                <a:schemeClr val="dk2"/>
              </a:buClr>
              <a:buSzPts val="1800"/>
              <a:buFont typeface="DM Sans"/>
              <a:buChar char="●"/>
            </a:pPr>
            <a:r>
              <a:rPr lang="en-US" sz="1800">
                <a:solidFill>
                  <a:schemeClr val="dk2"/>
                </a:solidFill>
                <a:latin typeface="DM Sans"/>
                <a:ea typeface="DM Sans"/>
                <a:cs typeface="DM Sans"/>
                <a:sym typeface="DM Sans"/>
              </a:rPr>
              <a:t>T</a:t>
            </a:r>
            <a:r>
              <a:rPr lang="en-US" sz="1800">
                <a:solidFill>
                  <a:schemeClr val="dk2"/>
                </a:solidFill>
                <a:latin typeface="DM Sans"/>
                <a:ea typeface="DM Sans"/>
                <a:cs typeface="DM Sans"/>
                <a:sym typeface="DM Sans"/>
              </a:rPr>
              <a:t>eaching Assistants</a:t>
            </a:r>
            <a:r>
              <a:rPr lang="en-US" sz="1800">
                <a:solidFill>
                  <a:schemeClr val="dk2"/>
                </a:solidFill>
                <a:latin typeface="DM Sans"/>
                <a:ea typeface="DM Sans"/>
                <a:cs typeface="DM Sans"/>
                <a:sym typeface="DM Sans"/>
              </a:rPr>
              <a:t> Professional Learning</a:t>
            </a:r>
            <a:endParaRPr sz="1800">
              <a:solidFill>
                <a:schemeClr val="dk2"/>
              </a:solidFill>
              <a:latin typeface="DM Sans"/>
              <a:ea typeface="DM Sans"/>
              <a:cs typeface="DM Sans"/>
              <a:sym typeface="DM Sans"/>
            </a:endParaRPr>
          </a:p>
          <a:p>
            <a:pPr indent="-342900" lvl="0" marL="457200" rtl="0" algn="l">
              <a:lnSpc>
                <a:spcPct val="115000"/>
              </a:lnSpc>
              <a:spcBef>
                <a:spcPts val="0"/>
              </a:spcBef>
              <a:spcAft>
                <a:spcPts val="0"/>
              </a:spcAft>
              <a:buClr>
                <a:schemeClr val="dk2"/>
              </a:buClr>
              <a:buSzPts val="1800"/>
              <a:buFont typeface="DM Sans"/>
              <a:buChar char="●"/>
            </a:pPr>
            <a:r>
              <a:rPr lang="en-US" sz="1800">
                <a:solidFill>
                  <a:schemeClr val="dk2"/>
                </a:solidFill>
                <a:latin typeface="DM Sans"/>
                <a:ea typeface="DM Sans"/>
                <a:cs typeface="DM Sans"/>
                <a:sym typeface="DM Sans"/>
              </a:rPr>
              <a:t>Partnerships with School Resource Officers</a:t>
            </a:r>
            <a:endParaRPr sz="1800">
              <a:solidFill>
                <a:schemeClr val="dk2"/>
              </a:solidFill>
              <a:latin typeface="DM Sans"/>
              <a:ea typeface="DM Sans"/>
              <a:cs typeface="DM Sans"/>
              <a:sym typeface="DM Sans"/>
            </a:endParaRPr>
          </a:p>
          <a:p>
            <a:pPr indent="-342900" lvl="0" marL="457200" rtl="0" algn="l">
              <a:lnSpc>
                <a:spcPct val="115000"/>
              </a:lnSpc>
              <a:spcBef>
                <a:spcPts val="0"/>
              </a:spcBef>
              <a:spcAft>
                <a:spcPts val="0"/>
              </a:spcAft>
              <a:buClr>
                <a:schemeClr val="dk2"/>
              </a:buClr>
              <a:buSzPts val="1800"/>
              <a:buFont typeface="DM Sans"/>
              <a:buChar char="●"/>
            </a:pPr>
            <a:r>
              <a:rPr lang="en-US" sz="1800">
                <a:solidFill>
                  <a:schemeClr val="dk2"/>
                </a:solidFill>
                <a:latin typeface="DM Sans"/>
                <a:ea typeface="DM Sans"/>
                <a:cs typeface="DM Sans"/>
                <a:sym typeface="DM Sans"/>
              </a:rPr>
              <a:t>Classified Staff Making Connections</a:t>
            </a:r>
            <a:endParaRPr sz="1800">
              <a:solidFill>
                <a:schemeClr val="dk2"/>
              </a:solidFill>
              <a:latin typeface="DM Sans"/>
              <a:ea typeface="DM Sans"/>
              <a:cs typeface="DM Sans"/>
              <a:sym typeface="DM Sans"/>
            </a:endParaRPr>
          </a:p>
          <a:p>
            <a:pPr indent="0" lvl="0" marL="0" marR="0" rtl="0" algn="l">
              <a:lnSpc>
                <a:spcPct val="160000"/>
              </a:lnSpc>
              <a:spcBef>
                <a:spcPts val="1200"/>
              </a:spcBef>
              <a:spcAft>
                <a:spcPts val="0"/>
              </a:spcAft>
              <a:buNone/>
            </a:pPr>
            <a:r>
              <a:t/>
            </a:r>
            <a:endParaRPr sz="1300">
              <a:solidFill>
                <a:srgbClr val="475569"/>
              </a:solidFill>
              <a:latin typeface="DM Sans"/>
              <a:ea typeface="DM Sans"/>
              <a:cs typeface="DM Sans"/>
              <a:sym typeface="DM Sans"/>
            </a:endParaRPr>
          </a:p>
        </p:txBody>
      </p:sp>
      <p:sp>
        <p:nvSpPr>
          <p:cNvPr id="280" name="Google Shape;280;p28"/>
          <p:cNvSpPr txBox="1"/>
          <p:nvPr/>
        </p:nvSpPr>
        <p:spPr>
          <a:xfrm>
            <a:off x="958500" y="4819275"/>
            <a:ext cx="4524300" cy="5016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400"/>
              </a:spcBef>
              <a:spcAft>
                <a:spcPts val="0"/>
              </a:spcAft>
              <a:buSzPts val="1100"/>
              <a:buNone/>
            </a:pPr>
            <a:r>
              <a:t/>
            </a:r>
            <a:endParaRPr sz="1500">
              <a:solidFill>
                <a:schemeClr val="dk1"/>
              </a:solidFill>
              <a:latin typeface="Questrial"/>
              <a:ea typeface="Questrial"/>
              <a:cs typeface="Questrial"/>
              <a:sym typeface="Questrial"/>
            </a:endParaRPr>
          </a:p>
          <a:p>
            <a:pPr indent="0" lvl="0" marL="0" marR="0" rtl="0" algn="l">
              <a:lnSpc>
                <a:spcPct val="160000"/>
              </a:lnSpc>
              <a:spcBef>
                <a:spcPts val="400"/>
              </a:spcBef>
              <a:spcAft>
                <a:spcPts val="0"/>
              </a:spcAft>
              <a:buNone/>
            </a:pPr>
            <a:r>
              <a:t/>
            </a:r>
            <a:endParaRPr sz="1200">
              <a:solidFill>
                <a:srgbClr val="475569"/>
              </a:solidFill>
              <a:latin typeface="DM Sans"/>
              <a:ea typeface="DM Sans"/>
              <a:cs typeface="DM Sans"/>
              <a:sym typeface="DM Sans"/>
            </a:endParaRPr>
          </a:p>
        </p:txBody>
      </p:sp>
      <p:sp>
        <p:nvSpPr>
          <p:cNvPr id="281" name="Google Shape;281;p28"/>
          <p:cNvSpPr txBox="1"/>
          <p:nvPr/>
        </p:nvSpPr>
        <p:spPr>
          <a:xfrm>
            <a:off x="762000" y="571500"/>
            <a:ext cx="11201400" cy="438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850">
                <a:solidFill>
                  <a:srgbClr val="005088"/>
                </a:solidFill>
                <a:latin typeface="Merriweather"/>
                <a:ea typeface="Merriweather"/>
                <a:cs typeface="Merriweather"/>
                <a:sym typeface="Merriweather"/>
              </a:rPr>
              <a:t>All for One and One for All</a:t>
            </a:r>
            <a:endParaRPr/>
          </a:p>
        </p:txBody>
      </p:sp>
      <p:sp>
        <p:nvSpPr>
          <p:cNvPr id="282" name="Google Shape;282;p28"/>
          <p:cNvSpPr/>
          <p:nvPr/>
        </p:nvSpPr>
        <p:spPr>
          <a:xfrm>
            <a:off x="762000" y="1133475"/>
            <a:ext cx="10668000" cy="192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83" name="Google Shape;283;p28"/>
          <p:cNvPicPr preferRelativeResize="0"/>
          <p:nvPr/>
        </p:nvPicPr>
        <p:blipFill>
          <a:blip r:embed="rId5">
            <a:alphaModFix/>
          </a:blip>
          <a:stretch>
            <a:fillRect/>
          </a:stretch>
        </p:blipFill>
        <p:spPr>
          <a:xfrm rot="-5400000">
            <a:off x="5777262" y="1659788"/>
            <a:ext cx="3069925" cy="2302450"/>
          </a:xfrm>
          <a:prstGeom prst="rect">
            <a:avLst/>
          </a:prstGeom>
          <a:noFill/>
          <a:ln cap="flat" cmpd="sng" w="28575">
            <a:solidFill>
              <a:schemeClr val="dk2"/>
            </a:solidFill>
            <a:prstDash val="solid"/>
            <a:round/>
            <a:headEnd len="sm" w="sm" type="none"/>
            <a:tailEnd len="sm" w="sm" type="none"/>
          </a:ln>
        </p:spPr>
      </p:pic>
      <p:pic>
        <p:nvPicPr>
          <p:cNvPr id="284" name="Google Shape;284;p28"/>
          <p:cNvPicPr preferRelativeResize="0"/>
          <p:nvPr/>
        </p:nvPicPr>
        <p:blipFill>
          <a:blip r:embed="rId6">
            <a:alphaModFix/>
          </a:blip>
          <a:stretch>
            <a:fillRect/>
          </a:stretch>
        </p:blipFill>
        <p:spPr>
          <a:xfrm>
            <a:off x="8891625" y="571500"/>
            <a:ext cx="2538374" cy="3384501"/>
          </a:xfrm>
          <a:prstGeom prst="rect">
            <a:avLst/>
          </a:prstGeom>
          <a:noFill/>
          <a:ln cap="flat" cmpd="sng" w="38100">
            <a:solidFill>
              <a:srgbClr val="000000"/>
            </a:solidFill>
            <a:prstDash val="solid"/>
            <a:round/>
            <a:headEnd len="sm" w="sm" type="none"/>
            <a:tailEnd len="sm" w="sm" type="none"/>
          </a:ln>
        </p:spPr>
      </p:pic>
      <p:pic>
        <p:nvPicPr>
          <p:cNvPr id="285" name="Google Shape;285;p28"/>
          <p:cNvPicPr preferRelativeResize="0"/>
          <p:nvPr/>
        </p:nvPicPr>
        <p:blipFill>
          <a:blip r:embed="rId7">
            <a:alphaModFix/>
          </a:blip>
          <a:stretch>
            <a:fillRect/>
          </a:stretch>
        </p:blipFill>
        <p:spPr>
          <a:xfrm>
            <a:off x="9012347" y="4345975"/>
            <a:ext cx="2724525" cy="2043400"/>
          </a:xfrm>
          <a:prstGeom prst="rect">
            <a:avLst/>
          </a:prstGeom>
          <a:noFill/>
          <a:ln cap="flat" cmpd="sng" w="28575">
            <a:solidFill>
              <a:srgbClr val="000000"/>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9" name="Shape 289"/>
        <p:cNvGrpSpPr/>
        <p:nvPr/>
      </p:nvGrpSpPr>
      <p:grpSpPr>
        <a:xfrm>
          <a:off x="0" y="0"/>
          <a:ext cx="0" cy="0"/>
          <a:chOff x="0" y="0"/>
          <a:chExt cx="0" cy="0"/>
        </a:xfrm>
      </p:grpSpPr>
      <p:pic>
        <p:nvPicPr>
          <p:cNvPr descr="image.png" id="290" name="Google Shape;290;p29"/>
          <p:cNvPicPr preferRelativeResize="0"/>
          <p:nvPr/>
        </p:nvPicPr>
        <p:blipFill rotWithShape="1">
          <a:blip r:embed="rId3">
            <a:alphaModFix/>
          </a:blip>
          <a:srcRect b="0" l="0" r="0" t="0"/>
          <a:stretch/>
        </p:blipFill>
        <p:spPr>
          <a:xfrm>
            <a:off x="0" y="0"/>
            <a:ext cx="12192000" cy="6858000"/>
          </a:xfrm>
          <a:prstGeom prst="rect">
            <a:avLst/>
          </a:prstGeom>
          <a:noFill/>
          <a:ln>
            <a:noFill/>
          </a:ln>
        </p:spPr>
      </p:pic>
      <p:grpSp>
        <p:nvGrpSpPr>
          <p:cNvPr id="291" name="Google Shape;291;p29"/>
          <p:cNvGrpSpPr/>
          <p:nvPr/>
        </p:nvGrpSpPr>
        <p:grpSpPr>
          <a:xfrm>
            <a:off x="762075" y="1133476"/>
            <a:ext cx="10667850" cy="2594371"/>
            <a:chOff x="762000" y="2565201"/>
            <a:chExt cx="10667850" cy="2594371"/>
          </a:xfrm>
        </p:grpSpPr>
        <p:pic>
          <p:nvPicPr>
            <p:cNvPr descr="image.png" id="292" name="Google Shape;292;p29"/>
            <p:cNvPicPr preferRelativeResize="0"/>
            <p:nvPr/>
          </p:nvPicPr>
          <p:blipFill rotWithShape="1">
            <a:blip r:embed="rId4">
              <a:alphaModFix/>
            </a:blip>
            <a:srcRect b="0" l="0" r="0" t="0"/>
            <a:stretch/>
          </p:blipFill>
          <p:spPr>
            <a:xfrm>
              <a:off x="762000" y="2565201"/>
              <a:ext cx="3403550" cy="2594371"/>
            </a:xfrm>
            <a:prstGeom prst="rect">
              <a:avLst/>
            </a:prstGeom>
            <a:noFill/>
            <a:ln>
              <a:noFill/>
            </a:ln>
          </p:spPr>
        </p:pic>
        <p:pic>
          <p:nvPicPr>
            <p:cNvPr descr="image.png" id="293" name="Google Shape;293;p29"/>
            <p:cNvPicPr preferRelativeResize="0"/>
            <p:nvPr/>
          </p:nvPicPr>
          <p:blipFill rotWithShape="1">
            <a:blip r:embed="rId5">
              <a:alphaModFix/>
            </a:blip>
            <a:srcRect b="0" l="0" r="0" t="0"/>
            <a:stretch/>
          </p:blipFill>
          <p:spPr>
            <a:xfrm>
              <a:off x="4394150" y="2565201"/>
              <a:ext cx="3403550" cy="2594371"/>
            </a:xfrm>
            <a:prstGeom prst="rect">
              <a:avLst/>
            </a:prstGeom>
            <a:noFill/>
            <a:ln>
              <a:noFill/>
            </a:ln>
          </p:spPr>
        </p:pic>
        <p:pic>
          <p:nvPicPr>
            <p:cNvPr descr="image.png" id="294" name="Google Shape;294;p29"/>
            <p:cNvPicPr preferRelativeResize="0"/>
            <p:nvPr/>
          </p:nvPicPr>
          <p:blipFill rotWithShape="1">
            <a:blip r:embed="rId6">
              <a:alphaModFix/>
            </a:blip>
            <a:srcRect b="0" l="0" r="0" t="0"/>
            <a:stretch/>
          </p:blipFill>
          <p:spPr>
            <a:xfrm>
              <a:off x="8026300" y="2565201"/>
              <a:ext cx="3403550" cy="2594371"/>
            </a:xfrm>
            <a:prstGeom prst="rect">
              <a:avLst/>
            </a:prstGeom>
            <a:noFill/>
            <a:ln>
              <a:noFill/>
            </a:ln>
          </p:spPr>
        </p:pic>
        <p:sp>
          <p:nvSpPr>
            <p:cNvPr id="295" name="Google Shape;295;p29"/>
            <p:cNvSpPr txBox="1"/>
            <p:nvPr/>
          </p:nvSpPr>
          <p:spPr>
            <a:xfrm>
              <a:off x="916941" y="3431976"/>
              <a:ext cx="3093600" cy="277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800" u="none" cap="none" strike="noStrike">
                  <a:solidFill>
                    <a:srgbClr val="005088"/>
                  </a:solidFill>
                  <a:latin typeface="Merriweather"/>
                  <a:ea typeface="Merriweather"/>
                  <a:cs typeface="Merriweather"/>
                  <a:sym typeface="Merriweather"/>
                </a:rPr>
                <a:t>EDEP Program</a:t>
              </a:r>
              <a:endParaRPr/>
            </a:p>
          </p:txBody>
        </p:sp>
        <p:sp>
          <p:nvSpPr>
            <p:cNvPr id="296" name="Google Shape;296;p29"/>
            <p:cNvSpPr txBox="1"/>
            <p:nvPr/>
          </p:nvSpPr>
          <p:spPr>
            <a:xfrm>
              <a:off x="990600" y="3841551"/>
              <a:ext cx="2946300" cy="10713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475569"/>
                  </a:solidFill>
                  <a:latin typeface="DM Sans"/>
                  <a:ea typeface="DM Sans"/>
                  <a:cs typeface="DM Sans"/>
                  <a:sym typeface="DM Sans"/>
                </a:rPr>
                <a:t>Partnered with Extended Day Enrichment Programs to align afternoon enrichment curriculum with restorative and culturally responsive norms.</a:t>
              </a:r>
              <a:endParaRPr/>
            </a:p>
          </p:txBody>
        </p:sp>
        <p:sp>
          <p:nvSpPr>
            <p:cNvPr id="297" name="Google Shape;297;p29"/>
            <p:cNvSpPr txBox="1"/>
            <p:nvPr/>
          </p:nvSpPr>
          <p:spPr>
            <a:xfrm>
              <a:off x="4549091" y="3431976"/>
              <a:ext cx="3093600" cy="277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800" u="none" cap="none" strike="noStrike">
                  <a:solidFill>
                    <a:srgbClr val="005088"/>
                  </a:solidFill>
                  <a:latin typeface="Merriweather"/>
                  <a:ea typeface="Merriweather"/>
                  <a:cs typeface="Merriweather"/>
                  <a:sym typeface="Merriweather"/>
                </a:rPr>
                <a:t>SRO Engagement</a:t>
              </a:r>
              <a:endParaRPr/>
            </a:p>
          </p:txBody>
        </p:sp>
        <p:sp>
          <p:nvSpPr>
            <p:cNvPr id="298" name="Google Shape;298;p29"/>
            <p:cNvSpPr txBox="1"/>
            <p:nvPr/>
          </p:nvSpPr>
          <p:spPr>
            <a:xfrm>
              <a:off x="4622750" y="3841551"/>
              <a:ext cx="2946300" cy="10713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475569"/>
                  </a:solidFill>
                  <a:latin typeface="DM Sans"/>
                  <a:ea typeface="DM Sans"/>
                  <a:cs typeface="DM Sans"/>
                  <a:sym typeface="DM Sans"/>
                </a:rPr>
                <a:t>Col</a:t>
              </a:r>
              <a:r>
                <a:rPr b="0" i="0" lang="en-US" sz="1200" u="none" cap="none" strike="noStrike">
                  <a:solidFill>
                    <a:srgbClr val="475569"/>
                  </a:solidFill>
                  <a:latin typeface="DM Sans"/>
                  <a:ea typeface="DM Sans"/>
                  <a:cs typeface="DM Sans"/>
                  <a:sym typeface="DM Sans"/>
                </a:rPr>
                <a:t>laborated </a:t>
              </a:r>
              <a:r>
                <a:rPr b="0" i="0" lang="en-US" sz="1200" u="none" cap="none" strike="noStrike">
                  <a:solidFill>
                    <a:srgbClr val="475569"/>
                  </a:solidFill>
                  <a:latin typeface="DM Sans"/>
                  <a:ea typeface="DM Sans"/>
                  <a:cs typeface="DM Sans"/>
                  <a:sym typeface="DM Sans"/>
                </a:rPr>
                <a:t>with School Resource Officers to review relationship-building strategies and support restorative practices across student interactions.</a:t>
              </a:r>
              <a:endParaRPr/>
            </a:p>
          </p:txBody>
        </p:sp>
        <p:sp>
          <p:nvSpPr>
            <p:cNvPr id="299" name="Google Shape;299;p29"/>
            <p:cNvSpPr txBox="1"/>
            <p:nvPr/>
          </p:nvSpPr>
          <p:spPr>
            <a:xfrm>
              <a:off x="8181242" y="3431976"/>
              <a:ext cx="3093600" cy="277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800" u="none" cap="none" strike="noStrike">
                  <a:solidFill>
                    <a:srgbClr val="005088"/>
                  </a:solidFill>
                  <a:latin typeface="Merriweather"/>
                  <a:ea typeface="Merriweather"/>
                  <a:cs typeface="Merriweather"/>
                  <a:sym typeface="Merriweather"/>
                </a:rPr>
                <a:t>Transportation</a:t>
              </a:r>
              <a:endParaRPr/>
            </a:p>
          </p:txBody>
        </p:sp>
        <p:sp>
          <p:nvSpPr>
            <p:cNvPr id="300" name="Google Shape;300;p29"/>
            <p:cNvSpPr txBox="1"/>
            <p:nvPr/>
          </p:nvSpPr>
          <p:spPr>
            <a:xfrm>
              <a:off x="8254900" y="3841551"/>
              <a:ext cx="2946300" cy="10713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475569"/>
                  </a:solidFill>
                  <a:latin typeface="DM Sans"/>
                  <a:ea typeface="DM Sans"/>
                  <a:cs typeface="DM Sans"/>
                  <a:sym typeface="DM Sans"/>
                </a:rPr>
                <a:t>Facilitated cultural competency courses for </a:t>
              </a:r>
              <a:r>
                <a:rPr lang="en-US" sz="1200">
                  <a:solidFill>
                    <a:srgbClr val="475569"/>
                  </a:solidFill>
                  <a:latin typeface="DM Sans"/>
                  <a:ea typeface="DM Sans"/>
                  <a:cs typeface="DM Sans"/>
                  <a:sym typeface="DM Sans"/>
                </a:rPr>
                <a:t>Transportation leaders</a:t>
              </a:r>
              <a:r>
                <a:rPr b="0" i="0" lang="en-US" sz="1200" u="none" cap="none" strike="noStrike">
                  <a:solidFill>
                    <a:srgbClr val="475569"/>
                  </a:solidFill>
                  <a:latin typeface="DM Sans"/>
                  <a:ea typeface="DM Sans"/>
                  <a:cs typeface="DM Sans"/>
                  <a:sym typeface="DM Sans"/>
                </a:rPr>
                <a:t>, recognizing transportation as the first and last critical touchpoint of the student day.</a:t>
              </a:r>
              <a:endParaRPr/>
            </a:p>
          </p:txBody>
        </p:sp>
        <p:pic>
          <p:nvPicPr>
            <p:cNvPr descr="image.png" id="301" name="Google Shape;301;p29"/>
            <p:cNvPicPr preferRelativeResize="0"/>
            <p:nvPr/>
          </p:nvPicPr>
          <p:blipFill rotWithShape="1">
            <a:blip r:embed="rId7">
              <a:alphaModFix/>
            </a:blip>
            <a:srcRect b="0" l="0" r="0" t="0"/>
            <a:stretch/>
          </p:blipFill>
          <p:spPr>
            <a:xfrm>
              <a:off x="2292250" y="2879526"/>
              <a:ext cx="342900" cy="342900"/>
            </a:xfrm>
            <a:prstGeom prst="rect">
              <a:avLst/>
            </a:prstGeom>
            <a:noFill/>
            <a:ln>
              <a:noFill/>
            </a:ln>
          </p:spPr>
        </p:pic>
        <p:pic>
          <p:nvPicPr>
            <p:cNvPr descr="image.png" id="302" name="Google Shape;302;p29"/>
            <p:cNvPicPr preferRelativeResize="0"/>
            <p:nvPr/>
          </p:nvPicPr>
          <p:blipFill rotWithShape="1">
            <a:blip r:embed="rId8">
              <a:alphaModFix/>
            </a:blip>
            <a:srcRect b="0" l="0" r="0" t="0"/>
            <a:stretch/>
          </p:blipFill>
          <p:spPr>
            <a:xfrm>
              <a:off x="5924401" y="2879526"/>
              <a:ext cx="342900" cy="342900"/>
            </a:xfrm>
            <a:prstGeom prst="rect">
              <a:avLst/>
            </a:prstGeom>
            <a:noFill/>
            <a:ln>
              <a:noFill/>
            </a:ln>
          </p:spPr>
        </p:pic>
        <p:pic>
          <p:nvPicPr>
            <p:cNvPr descr="image.png" id="303" name="Google Shape;303;p29"/>
            <p:cNvPicPr preferRelativeResize="0"/>
            <p:nvPr/>
          </p:nvPicPr>
          <p:blipFill rotWithShape="1">
            <a:blip r:embed="rId9">
              <a:alphaModFix/>
            </a:blip>
            <a:srcRect b="0" l="0" r="0" t="0"/>
            <a:stretch/>
          </p:blipFill>
          <p:spPr>
            <a:xfrm>
              <a:off x="9532739" y="2879526"/>
              <a:ext cx="390525" cy="342900"/>
            </a:xfrm>
            <a:prstGeom prst="rect">
              <a:avLst/>
            </a:prstGeom>
            <a:noFill/>
            <a:ln>
              <a:noFill/>
            </a:ln>
          </p:spPr>
        </p:pic>
      </p:grpSp>
      <p:sp>
        <p:nvSpPr>
          <p:cNvPr id="304" name="Google Shape;304;p29"/>
          <p:cNvSpPr txBox="1"/>
          <p:nvPr/>
        </p:nvSpPr>
        <p:spPr>
          <a:xfrm>
            <a:off x="762000" y="571500"/>
            <a:ext cx="11201400" cy="538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500" u="none" cap="none" strike="noStrike">
                <a:solidFill>
                  <a:schemeClr val="dk2"/>
                </a:solidFill>
                <a:latin typeface="Merriweather"/>
                <a:ea typeface="Merriweather"/>
                <a:cs typeface="Merriweather"/>
                <a:sym typeface="Merriweather"/>
              </a:rPr>
              <a:t>Fostering Division-Wide Ownership</a:t>
            </a:r>
            <a:endParaRPr b="1" sz="3500">
              <a:solidFill>
                <a:schemeClr val="dk2"/>
              </a:solidFill>
              <a:latin typeface="Merriweather"/>
              <a:ea typeface="Merriweather"/>
              <a:cs typeface="Merriweather"/>
              <a:sym typeface="Merriweather"/>
            </a:endParaRPr>
          </a:p>
        </p:txBody>
      </p:sp>
      <p:sp>
        <p:nvSpPr>
          <p:cNvPr id="305" name="Google Shape;305;p29"/>
          <p:cNvSpPr/>
          <p:nvPr/>
        </p:nvSpPr>
        <p:spPr>
          <a:xfrm>
            <a:off x="762000" y="1133475"/>
            <a:ext cx="10668000" cy="190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306" name="Google Shape;306;p29"/>
          <p:cNvGrpSpPr/>
          <p:nvPr/>
        </p:nvGrpSpPr>
        <p:grpSpPr>
          <a:xfrm>
            <a:off x="2711463" y="3933176"/>
            <a:ext cx="7302475" cy="2594371"/>
            <a:chOff x="762000" y="2565201"/>
            <a:chExt cx="7302475" cy="2594371"/>
          </a:xfrm>
        </p:grpSpPr>
        <p:pic>
          <p:nvPicPr>
            <p:cNvPr descr="image.png" id="307" name="Google Shape;307;p29"/>
            <p:cNvPicPr preferRelativeResize="0"/>
            <p:nvPr/>
          </p:nvPicPr>
          <p:blipFill rotWithShape="1">
            <a:blip r:embed="rId4">
              <a:alphaModFix/>
            </a:blip>
            <a:srcRect b="0" l="0" r="0" t="0"/>
            <a:stretch/>
          </p:blipFill>
          <p:spPr>
            <a:xfrm>
              <a:off x="762000" y="2565201"/>
              <a:ext cx="3403550" cy="2594371"/>
            </a:xfrm>
            <a:prstGeom prst="rect">
              <a:avLst/>
            </a:prstGeom>
            <a:noFill/>
            <a:ln>
              <a:noFill/>
            </a:ln>
          </p:spPr>
        </p:pic>
        <p:pic>
          <p:nvPicPr>
            <p:cNvPr descr="image.png" id="308" name="Google Shape;308;p29"/>
            <p:cNvPicPr preferRelativeResize="0"/>
            <p:nvPr/>
          </p:nvPicPr>
          <p:blipFill rotWithShape="1">
            <a:blip r:embed="rId6">
              <a:alphaModFix/>
            </a:blip>
            <a:srcRect b="0" l="0" r="0" t="0"/>
            <a:stretch/>
          </p:blipFill>
          <p:spPr>
            <a:xfrm>
              <a:off x="4660925" y="2565201"/>
              <a:ext cx="3403550" cy="2594371"/>
            </a:xfrm>
            <a:prstGeom prst="rect">
              <a:avLst/>
            </a:prstGeom>
            <a:noFill/>
            <a:ln>
              <a:noFill/>
            </a:ln>
          </p:spPr>
        </p:pic>
        <p:sp>
          <p:nvSpPr>
            <p:cNvPr id="309" name="Google Shape;309;p29"/>
            <p:cNvSpPr txBox="1"/>
            <p:nvPr/>
          </p:nvSpPr>
          <p:spPr>
            <a:xfrm>
              <a:off x="916941" y="3431976"/>
              <a:ext cx="3093600" cy="277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800">
                  <a:solidFill>
                    <a:srgbClr val="005088"/>
                  </a:solidFill>
                  <a:latin typeface="Merriweather"/>
                  <a:ea typeface="Merriweather"/>
                  <a:cs typeface="Merriweather"/>
                  <a:sym typeface="Merriweather"/>
                </a:rPr>
                <a:t>TA Professional Learning</a:t>
              </a:r>
              <a:endParaRPr/>
            </a:p>
          </p:txBody>
        </p:sp>
        <p:sp>
          <p:nvSpPr>
            <p:cNvPr id="310" name="Google Shape;310;p29"/>
            <p:cNvSpPr txBox="1"/>
            <p:nvPr/>
          </p:nvSpPr>
          <p:spPr>
            <a:xfrm>
              <a:off x="990600" y="3841551"/>
              <a:ext cx="2946300" cy="8403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00" u="none" cap="none" strike="noStrike">
                  <a:solidFill>
                    <a:srgbClr val="475569"/>
                  </a:solidFill>
                  <a:latin typeface="DM Sans"/>
                  <a:ea typeface="DM Sans"/>
                  <a:cs typeface="DM Sans"/>
                  <a:sym typeface="DM Sans"/>
                </a:rPr>
                <a:t>Partnered with </a:t>
              </a:r>
              <a:r>
                <a:rPr lang="en-US" sz="1300">
                  <a:solidFill>
                    <a:srgbClr val="475569"/>
                  </a:solidFill>
                  <a:latin typeface="DM Sans"/>
                  <a:ea typeface="DM Sans"/>
                  <a:cs typeface="DM Sans"/>
                  <a:sym typeface="DM Sans"/>
                </a:rPr>
                <a:t>several schools to offer monthly professional learning around CRE for Teacher’s Assistants</a:t>
              </a:r>
              <a:endParaRPr sz="1500"/>
            </a:p>
          </p:txBody>
        </p:sp>
        <p:sp>
          <p:nvSpPr>
            <p:cNvPr id="311" name="Google Shape;311;p29"/>
            <p:cNvSpPr txBox="1"/>
            <p:nvPr/>
          </p:nvSpPr>
          <p:spPr>
            <a:xfrm>
              <a:off x="4815892" y="3151951"/>
              <a:ext cx="3093600" cy="554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800">
                  <a:solidFill>
                    <a:srgbClr val="005088"/>
                  </a:solidFill>
                  <a:latin typeface="Merriweather"/>
                  <a:ea typeface="Merriweather"/>
                  <a:cs typeface="Merriweather"/>
                  <a:sym typeface="Merriweather"/>
                </a:rPr>
                <a:t>Classified Staff Making Connections</a:t>
              </a:r>
              <a:endParaRPr/>
            </a:p>
          </p:txBody>
        </p:sp>
        <p:sp>
          <p:nvSpPr>
            <p:cNvPr id="312" name="Google Shape;312;p29"/>
            <p:cNvSpPr txBox="1"/>
            <p:nvPr/>
          </p:nvSpPr>
          <p:spPr>
            <a:xfrm>
              <a:off x="4889550" y="3961225"/>
              <a:ext cx="2946300" cy="8403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00" u="none" cap="none" strike="noStrike">
                  <a:solidFill>
                    <a:srgbClr val="475569"/>
                  </a:solidFill>
                  <a:latin typeface="DM Sans"/>
                  <a:ea typeface="DM Sans"/>
                  <a:cs typeface="DM Sans"/>
                  <a:sym typeface="DM Sans"/>
                </a:rPr>
                <a:t>Facilitated cultural competency </a:t>
              </a:r>
              <a:r>
                <a:rPr lang="en-US" sz="1300">
                  <a:solidFill>
                    <a:srgbClr val="475569"/>
                  </a:solidFill>
                  <a:latin typeface="DM Sans"/>
                  <a:ea typeface="DM Sans"/>
                  <a:cs typeface="DM Sans"/>
                  <a:sym typeface="DM Sans"/>
                </a:rPr>
                <a:t>sessions for classified staff at their making connections.</a:t>
              </a:r>
              <a:endParaRPr sz="1500"/>
            </a:p>
          </p:txBody>
        </p:sp>
        <p:pic>
          <p:nvPicPr>
            <p:cNvPr descr="image.png" id="313" name="Google Shape;313;p29"/>
            <p:cNvPicPr preferRelativeResize="0"/>
            <p:nvPr/>
          </p:nvPicPr>
          <p:blipFill rotWithShape="1">
            <a:blip r:embed="rId7">
              <a:alphaModFix/>
            </a:blip>
            <a:srcRect b="0" l="0" r="0" t="0"/>
            <a:stretch/>
          </p:blipFill>
          <p:spPr>
            <a:xfrm>
              <a:off x="2292250" y="2879526"/>
              <a:ext cx="342900" cy="342900"/>
            </a:xfrm>
            <a:prstGeom prst="rect">
              <a:avLst/>
            </a:prstGeom>
            <a:noFill/>
            <a:ln>
              <a:noFill/>
            </a:ln>
          </p:spPr>
        </p:pic>
        <p:pic>
          <p:nvPicPr>
            <p:cNvPr descr="image.png" id="314" name="Google Shape;314;p29"/>
            <p:cNvPicPr preferRelativeResize="0"/>
            <p:nvPr/>
          </p:nvPicPr>
          <p:blipFill rotWithShape="1">
            <a:blip r:embed="rId9">
              <a:alphaModFix/>
            </a:blip>
            <a:srcRect b="0" l="0" r="0" t="0"/>
            <a:stretch/>
          </p:blipFill>
          <p:spPr>
            <a:xfrm>
              <a:off x="6050989" y="2703676"/>
              <a:ext cx="390525" cy="34290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8" name="Shape 318"/>
        <p:cNvGrpSpPr/>
        <p:nvPr/>
      </p:nvGrpSpPr>
      <p:grpSpPr>
        <a:xfrm>
          <a:off x="0" y="0"/>
          <a:ext cx="0" cy="0"/>
          <a:chOff x="0" y="0"/>
          <a:chExt cx="0" cy="0"/>
        </a:xfrm>
      </p:grpSpPr>
      <p:pic>
        <p:nvPicPr>
          <p:cNvPr descr="image.png" id="319" name="Google Shape;319;p3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0" name="Google Shape;320;p30"/>
          <p:cNvSpPr txBox="1"/>
          <p:nvPr/>
        </p:nvSpPr>
        <p:spPr>
          <a:xfrm>
            <a:off x="634500" y="240775"/>
            <a:ext cx="5350800" cy="438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850">
                <a:solidFill>
                  <a:srgbClr val="005088"/>
                </a:solidFill>
                <a:latin typeface="Merriweather"/>
                <a:ea typeface="Merriweather"/>
                <a:cs typeface="Merriweather"/>
                <a:sym typeface="Merriweather"/>
              </a:rPr>
              <a:t>EDEP Art Show</a:t>
            </a:r>
            <a:endParaRPr/>
          </a:p>
        </p:txBody>
      </p:sp>
      <p:sp>
        <p:nvSpPr>
          <p:cNvPr id="321" name="Google Shape;321;p30"/>
          <p:cNvSpPr/>
          <p:nvPr/>
        </p:nvSpPr>
        <p:spPr>
          <a:xfrm>
            <a:off x="762000" y="1133475"/>
            <a:ext cx="5095800" cy="192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322" name="Google Shape;322;p30"/>
          <p:cNvPicPr preferRelativeResize="0"/>
          <p:nvPr/>
        </p:nvPicPr>
        <p:blipFill rotWithShape="1">
          <a:blip r:embed="rId4">
            <a:alphaModFix/>
          </a:blip>
          <a:srcRect b="0" l="0" r="0" t="0"/>
          <a:stretch/>
        </p:blipFill>
        <p:spPr>
          <a:xfrm>
            <a:off x="6334125" y="0"/>
            <a:ext cx="5857875" cy="6858000"/>
          </a:xfrm>
          <a:prstGeom prst="rect">
            <a:avLst/>
          </a:prstGeom>
          <a:noFill/>
          <a:ln>
            <a:noFill/>
          </a:ln>
        </p:spPr>
      </p:pic>
      <p:sp>
        <p:nvSpPr>
          <p:cNvPr id="323" name="Google Shape;323;p30"/>
          <p:cNvSpPr txBox="1"/>
          <p:nvPr/>
        </p:nvSpPr>
        <p:spPr>
          <a:xfrm>
            <a:off x="634500" y="767813"/>
            <a:ext cx="53508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800">
                <a:solidFill>
                  <a:srgbClr val="005088"/>
                </a:solidFill>
                <a:latin typeface="Merriweather"/>
                <a:ea typeface="Merriweather"/>
                <a:cs typeface="Merriweather"/>
                <a:sym typeface="Merriweather"/>
              </a:rPr>
              <a:t>Mountain View Elementary (Spring 2026)</a:t>
            </a:r>
            <a:endParaRPr/>
          </a:p>
        </p:txBody>
      </p:sp>
      <p:sp>
        <p:nvSpPr>
          <p:cNvPr id="324" name="Google Shape;324;p30"/>
          <p:cNvSpPr txBox="1"/>
          <p:nvPr/>
        </p:nvSpPr>
        <p:spPr>
          <a:xfrm>
            <a:off x="600188" y="1241113"/>
            <a:ext cx="5095800" cy="1071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chemeClr val="dk2"/>
                </a:solidFill>
                <a:latin typeface="DM Sans"/>
                <a:ea typeface="DM Sans"/>
                <a:cs typeface="DM Sans"/>
                <a:sym typeface="DM Sans"/>
              </a:rPr>
              <a:t>To </a:t>
            </a:r>
            <a:r>
              <a:rPr lang="en-US" sz="1200">
                <a:solidFill>
                  <a:schemeClr val="dk2"/>
                </a:solidFill>
                <a:latin typeface="DM Sans"/>
                <a:ea typeface="DM Sans"/>
                <a:cs typeface="DM Sans"/>
                <a:sym typeface="DM Sans"/>
              </a:rPr>
              <a:t>recognize</a:t>
            </a:r>
            <a:r>
              <a:rPr b="0" i="0" lang="en-US" sz="1200" u="none" cap="none" strike="noStrike">
                <a:solidFill>
                  <a:schemeClr val="dk2"/>
                </a:solidFill>
                <a:latin typeface="DM Sans"/>
                <a:ea typeface="DM Sans"/>
                <a:cs typeface="DM Sans"/>
                <a:sym typeface="DM Sans"/>
              </a:rPr>
              <a:t> the </a:t>
            </a:r>
            <a:r>
              <a:rPr lang="en-US" sz="1200">
                <a:solidFill>
                  <a:schemeClr val="dk2"/>
                </a:solidFill>
                <a:latin typeface="DM Sans"/>
                <a:ea typeface="DM Sans"/>
                <a:cs typeface="DM Sans"/>
                <a:sym typeface="DM Sans"/>
              </a:rPr>
              <a:t>creative and talented students in their Enrichment Program, the EDEP Site </a:t>
            </a:r>
            <a:r>
              <a:rPr lang="en-US" sz="1200">
                <a:solidFill>
                  <a:schemeClr val="dk2"/>
                </a:solidFill>
                <a:latin typeface="DM Sans"/>
                <a:ea typeface="DM Sans"/>
                <a:cs typeface="DM Sans"/>
                <a:sym typeface="DM Sans"/>
              </a:rPr>
              <a:t>Facilitator</a:t>
            </a:r>
            <a:r>
              <a:rPr lang="en-US" sz="1200">
                <a:solidFill>
                  <a:schemeClr val="dk2"/>
                </a:solidFill>
                <a:latin typeface="DM Sans"/>
                <a:ea typeface="DM Sans"/>
                <a:cs typeface="DM Sans"/>
                <a:sym typeface="DM Sans"/>
              </a:rPr>
              <a:t>, Kathy Britts, and her staff created an Around the World Art Show, displaying work the students have done throughout the school year. </a:t>
            </a:r>
            <a:endParaRPr>
              <a:solidFill>
                <a:schemeClr val="dk2"/>
              </a:solidFill>
            </a:endParaRPr>
          </a:p>
        </p:txBody>
      </p:sp>
      <p:sp>
        <p:nvSpPr>
          <p:cNvPr id="325" name="Google Shape;325;p30"/>
          <p:cNvSpPr txBox="1"/>
          <p:nvPr/>
        </p:nvSpPr>
        <p:spPr>
          <a:xfrm>
            <a:off x="600200" y="2390125"/>
            <a:ext cx="5350800" cy="1071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lang="en-US" sz="1200">
                <a:solidFill>
                  <a:schemeClr val="dk2"/>
                </a:solidFill>
                <a:latin typeface="DM Sans"/>
                <a:ea typeface="DM Sans"/>
                <a:cs typeface="DM Sans"/>
                <a:sym typeface="DM Sans"/>
              </a:rPr>
              <a:t>From</a:t>
            </a:r>
            <a:r>
              <a:rPr lang="en-US" sz="1200">
                <a:solidFill>
                  <a:schemeClr val="dk2"/>
                </a:solidFill>
                <a:latin typeface="DM Sans"/>
                <a:ea typeface="DM Sans"/>
                <a:cs typeface="DM Sans"/>
                <a:sym typeface="DM Sans"/>
              </a:rPr>
              <a:t> the different styles, forms, and types of art to the historical context, lessons, and stories that they came from to the students and their families really engaging with not only their own art, but with the wonderful work of their peers across all</a:t>
            </a:r>
            <a:r>
              <a:rPr lang="en-US" sz="1200">
                <a:solidFill>
                  <a:schemeClr val="dk2"/>
                </a:solidFill>
                <a:highlight>
                  <a:srgbClr val="FFFFFF"/>
                </a:highlight>
                <a:latin typeface="DM Sans"/>
                <a:ea typeface="DM Sans"/>
                <a:cs typeface="DM Sans"/>
                <a:sym typeface="DM Sans"/>
              </a:rPr>
              <a:t> grades was powerful to be a part of. </a:t>
            </a:r>
            <a:endParaRPr>
              <a:solidFill>
                <a:schemeClr val="dk2"/>
              </a:solidFill>
              <a:latin typeface="DM Sans"/>
              <a:ea typeface="DM Sans"/>
              <a:cs typeface="DM Sans"/>
              <a:sym typeface="DM Sans"/>
            </a:endParaRPr>
          </a:p>
        </p:txBody>
      </p:sp>
      <p:pic>
        <p:nvPicPr>
          <p:cNvPr id="326" name="Google Shape;326;p30"/>
          <p:cNvPicPr preferRelativeResize="0"/>
          <p:nvPr/>
        </p:nvPicPr>
        <p:blipFill>
          <a:blip r:embed="rId5">
            <a:alphaModFix/>
          </a:blip>
          <a:stretch>
            <a:fillRect/>
          </a:stretch>
        </p:blipFill>
        <p:spPr>
          <a:xfrm>
            <a:off x="6334125" y="0"/>
            <a:ext cx="5857874" cy="4724402"/>
          </a:xfrm>
          <a:prstGeom prst="rect">
            <a:avLst/>
          </a:prstGeom>
          <a:noFill/>
          <a:ln>
            <a:noFill/>
          </a:ln>
        </p:spPr>
      </p:pic>
      <p:pic>
        <p:nvPicPr>
          <p:cNvPr id="327" name="Google Shape;327;p30"/>
          <p:cNvPicPr preferRelativeResize="0"/>
          <p:nvPr/>
        </p:nvPicPr>
        <p:blipFill>
          <a:blip r:embed="rId6">
            <a:alphaModFix/>
          </a:blip>
          <a:stretch>
            <a:fillRect/>
          </a:stretch>
        </p:blipFill>
        <p:spPr>
          <a:xfrm>
            <a:off x="762000" y="3539125"/>
            <a:ext cx="4772198" cy="3180675"/>
          </a:xfrm>
          <a:prstGeom prst="rect">
            <a:avLst/>
          </a:prstGeom>
          <a:noFill/>
          <a:ln>
            <a:noFill/>
          </a:ln>
        </p:spPr>
      </p:pic>
      <p:pic>
        <p:nvPicPr>
          <p:cNvPr id="328" name="Google Shape;328;p30"/>
          <p:cNvPicPr preferRelativeResize="0"/>
          <p:nvPr/>
        </p:nvPicPr>
        <p:blipFill>
          <a:blip r:embed="rId7">
            <a:alphaModFix/>
          </a:blip>
          <a:stretch>
            <a:fillRect/>
          </a:stretch>
        </p:blipFill>
        <p:spPr>
          <a:xfrm>
            <a:off x="6112800" y="0"/>
            <a:ext cx="6096000" cy="3126175"/>
          </a:xfrm>
          <a:prstGeom prst="rect">
            <a:avLst/>
          </a:prstGeom>
          <a:noFill/>
          <a:ln>
            <a:noFill/>
          </a:ln>
        </p:spPr>
      </p:pic>
      <p:pic>
        <p:nvPicPr>
          <p:cNvPr id="329" name="Google Shape;329;p30"/>
          <p:cNvPicPr preferRelativeResize="0"/>
          <p:nvPr/>
        </p:nvPicPr>
        <p:blipFill>
          <a:blip r:embed="rId8">
            <a:alphaModFix/>
          </a:blip>
          <a:stretch>
            <a:fillRect/>
          </a:stretch>
        </p:blipFill>
        <p:spPr>
          <a:xfrm rot="-5400000">
            <a:off x="-64238" y="3617763"/>
            <a:ext cx="3206000" cy="3006275"/>
          </a:xfrm>
          <a:prstGeom prst="rect">
            <a:avLst/>
          </a:prstGeom>
          <a:noFill/>
          <a:ln>
            <a:noFill/>
          </a:ln>
        </p:spPr>
      </p:pic>
      <p:pic>
        <p:nvPicPr>
          <p:cNvPr id="330" name="Google Shape;330;p30"/>
          <p:cNvPicPr preferRelativeResize="0"/>
          <p:nvPr/>
        </p:nvPicPr>
        <p:blipFill>
          <a:blip r:embed="rId9">
            <a:alphaModFix/>
          </a:blip>
          <a:stretch>
            <a:fillRect/>
          </a:stretch>
        </p:blipFill>
        <p:spPr>
          <a:xfrm rot="-5400000">
            <a:off x="2959863" y="3633474"/>
            <a:ext cx="3224275" cy="2993125"/>
          </a:xfrm>
          <a:prstGeom prst="rect">
            <a:avLst/>
          </a:prstGeom>
          <a:noFill/>
          <a:ln>
            <a:noFill/>
          </a:ln>
        </p:spPr>
      </p:pic>
      <p:pic>
        <p:nvPicPr>
          <p:cNvPr id="331" name="Google Shape;331;p30"/>
          <p:cNvPicPr preferRelativeResize="0"/>
          <p:nvPr/>
        </p:nvPicPr>
        <p:blipFill>
          <a:blip r:embed="rId10">
            <a:alphaModFix/>
          </a:blip>
          <a:stretch>
            <a:fillRect/>
          </a:stretch>
        </p:blipFill>
        <p:spPr>
          <a:xfrm rot="-5400000">
            <a:off x="5608416" y="3474641"/>
            <a:ext cx="3817925" cy="2863444"/>
          </a:xfrm>
          <a:prstGeom prst="rect">
            <a:avLst/>
          </a:prstGeom>
          <a:noFill/>
          <a:ln>
            <a:noFill/>
          </a:ln>
        </p:spPr>
      </p:pic>
      <p:pic>
        <p:nvPicPr>
          <p:cNvPr id="332" name="Google Shape;332;p30"/>
          <p:cNvPicPr preferRelativeResize="0"/>
          <p:nvPr/>
        </p:nvPicPr>
        <p:blipFill>
          <a:blip r:embed="rId11">
            <a:alphaModFix/>
          </a:blip>
          <a:stretch>
            <a:fillRect/>
          </a:stretch>
        </p:blipFill>
        <p:spPr>
          <a:xfrm rot="-5400000">
            <a:off x="8650887" y="3298438"/>
            <a:ext cx="3833400" cy="32369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6" name="Shape 336"/>
        <p:cNvGrpSpPr/>
        <p:nvPr/>
      </p:nvGrpSpPr>
      <p:grpSpPr>
        <a:xfrm>
          <a:off x="0" y="0"/>
          <a:ext cx="0" cy="0"/>
          <a:chOff x="0" y="0"/>
          <a:chExt cx="0" cy="0"/>
        </a:xfrm>
      </p:grpSpPr>
      <p:pic>
        <p:nvPicPr>
          <p:cNvPr descr="image.png" id="337" name="Google Shape;337;p3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8" name="Google Shape;338;p31"/>
          <p:cNvSpPr txBox="1"/>
          <p:nvPr/>
        </p:nvSpPr>
        <p:spPr>
          <a:xfrm>
            <a:off x="762000" y="571500"/>
            <a:ext cx="5350668" cy="4667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05088"/>
                </a:solidFill>
                <a:latin typeface="Merriweather"/>
                <a:ea typeface="Merriweather"/>
                <a:cs typeface="Merriweather"/>
                <a:sym typeface="Merriweather"/>
              </a:rPr>
              <a:t>Celebrating Transportation</a:t>
            </a:r>
            <a:endParaRPr/>
          </a:p>
        </p:txBody>
      </p:sp>
      <p:sp>
        <p:nvSpPr>
          <p:cNvPr id="339" name="Google Shape;339;p31"/>
          <p:cNvSpPr/>
          <p:nvPr/>
        </p:nvSpPr>
        <p:spPr>
          <a:xfrm>
            <a:off x="762000" y="1133475"/>
            <a:ext cx="5095875" cy="190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340" name="Google Shape;340;p31"/>
          <p:cNvPicPr preferRelativeResize="0"/>
          <p:nvPr/>
        </p:nvPicPr>
        <p:blipFill rotWithShape="1">
          <a:blip r:embed="rId4">
            <a:alphaModFix/>
          </a:blip>
          <a:srcRect b="0" l="0" r="0" t="0"/>
          <a:stretch/>
        </p:blipFill>
        <p:spPr>
          <a:xfrm>
            <a:off x="6334125" y="0"/>
            <a:ext cx="5857875" cy="6858000"/>
          </a:xfrm>
          <a:prstGeom prst="rect">
            <a:avLst/>
          </a:prstGeom>
          <a:noFill/>
          <a:ln>
            <a:noFill/>
          </a:ln>
        </p:spPr>
      </p:pic>
      <p:sp>
        <p:nvSpPr>
          <p:cNvPr id="341" name="Google Shape;341;p31"/>
          <p:cNvSpPr txBox="1"/>
          <p:nvPr/>
        </p:nvSpPr>
        <p:spPr>
          <a:xfrm>
            <a:off x="762000" y="1247775"/>
            <a:ext cx="53508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005088"/>
                </a:solidFill>
                <a:latin typeface="Merriweather"/>
                <a:ea typeface="Merriweather"/>
                <a:cs typeface="Merriweather"/>
                <a:sym typeface="Merriweather"/>
              </a:rPr>
              <a:t>Multicultural Family Day</a:t>
            </a:r>
            <a:endParaRPr/>
          </a:p>
        </p:txBody>
      </p:sp>
      <p:sp>
        <p:nvSpPr>
          <p:cNvPr id="342" name="Google Shape;342;p31"/>
          <p:cNvSpPr txBox="1"/>
          <p:nvPr/>
        </p:nvSpPr>
        <p:spPr>
          <a:xfrm>
            <a:off x="762038" y="1573588"/>
            <a:ext cx="5095800" cy="1071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i="0" lang="en-US" sz="1200" u="none" cap="none" strike="noStrike">
                <a:solidFill>
                  <a:schemeClr val="dk2"/>
                </a:solidFill>
                <a:latin typeface="DM Sans"/>
                <a:ea typeface="DM Sans"/>
                <a:cs typeface="DM Sans"/>
                <a:sym typeface="DM Sans"/>
              </a:rPr>
              <a:t>To celebrate the tireless service of our transportation personnel, the Equity Department</a:t>
            </a:r>
            <a:r>
              <a:rPr lang="en-US" sz="1200">
                <a:solidFill>
                  <a:schemeClr val="dk2"/>
                </a:solidFill>
                <a:latin typeface="DM Sans"/>
                <a:ea typeface="DM Sans"/>
                <a:cs typeface="DM Sans"/>
                <a:sym typeface="DM Sans"/>
              </a:rPr>
              <a:t> </a:t>
            </a:r>
            <a:r>
              <a:rPr lang="en-US" sz="1200">
                <a:solidFill>
                  <a:schemeClr val="dk2"/>
                </a:solidFill>
                <a:latin typeface="DM Sans"/>
                <a:ea typeface="DM Sans"/>
                <a:cs typeface="DM Sans"/>
                <a:sym typeface="DM Sans"/>
              </a:rPr>
              <a:t>collaborated</a:t>
            </a:r>
            <a:r>
              <a:rPr lang="en-US" sz="1200">
                <a:solidFill>
                  <a:schemeClr val="dk2"/>
                </a:solidFill>
                <a:latin typeface="DM Sans"/>
                <a:ea typeface="DM Sans"/>
                <a:cs typeface="DM Sans"/>
                <a:sym typeface="DM Sans"/>
              </a:rPr>
              <a:t> with the TEAMS </a:t>
            </a:r>
            <a:r>
              <a:rPr lang="en-US" sz="1200">
                <a:solidFill>
                  <a:schemeClr val="dk2"/>
                </a:solidFill>
                <a:latin typeface="DM Sans"/>
                <a:ea typeface="DM Sans"/>
                <a:cs typeface="DM Sans"/>
                <a:sym typeface="DM Sans"/>
              </a:rPr>
              <a:t>committee</a:t>
            </a:r>
            <a:r>
              <a:rPr lang="en-US" sz="1200">
                <a:solidFill>
                  <a:schemeClr val="dk2"/>
                </a:solidFill>
                <a:latin typeface="DM Sans"/>
                <a:ea typeface="DM Sans"/>
                <a:cs typeface="DM Sans"/>
                <a:sym typeface="DM Sans"/>
              </a:rPr>
              <a:t> in Transportation for </a:t>
            </a:r>
            <a:r>
              <a:rPr i="0" lang="en-US" sz="1200" u="none" cap="none" strike="noStrike">
                <a:solidFill>
                  <a:schemeClr val="dk2"/>
                </a:solidFill>
                <a:latin typeface="DM Sans"/>
                <a:ea typeface="DM Sans"/>
                <a:cs typeface="DM Sans"/>
                <a:sym typeface="DM Sans"/>
              </a:rPr>
              <a:t>the end-of-year ACPS Transportation Multicultural Family Day.</a:t>
            </a:r>
            <a:endParaRPr>
              <a:solidFill>
                <a:schemeClr val="dk2"/>
              </a:solidFill>
              <a:latin typeface="DM Sans"/>
              <a:ea typeface="DM Sans"/>
              <a:cs typeface="DM Sans"/>
              <a:sym typeface="DM Sans"/>
            </a:endParaRPr>
          </a:p>
        </p:txBody>
      </p:sp>
      <p:sp>
        <p:nvSpPr>
          <p:cNvPr id="343" name="Google Shape;343;p31"/>
          <p:cNvSpPr txBox="1"/>
          <p:nvPr/>
        </p:nvSpPr>
        <p:spPr>
          <a:xfrm>
            <a:off x="762000" y="2693491"/>
            <a:ext cx="5095800" cy="775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chemeClr val="dk2"/>
                </a:solidFill>
                <a:latin typeface="DM Sans"/>
                <a:ea typeface="DM Sans"/>
                <a:cs typeface="DM Sans"/>
                <a:sym typeface="DM Sans"/>
              </a:rPr>
              <a:t>This landmark event celebrated bus drivers, operations staff, and their families, honoring the rich cultural diversity of our staff who guarantee a safe and affirming journey to school every day.</a:t>
            </a:r>
            <a:endParaRPr>
              <a:solidFill>
                <a:schemeClr val="dk2"/>
              </a:solidFill>
            </a:endParaRPr>
          </a:p>
        </p:txBody>
      </p:sp>
      <p:pic>
        <p:nvPicPr>
          <p:cNvPr id="344" name="Google Shape;344;p31"/>
          <p:cNvPicPr preferRelativeResize="0"/>
          <p:nvPr/>
        </p:nvPicPr>
        <p:blipFill>
          <a:blip r:embed="rId5">
            <a:alphaModFix/>
          </a:blip>
          <a:stretch>
            <a:fillRect/>
          </a:stretch>
        </p:blipFill>
        <p:spPr>
          <a:xfrm>
            <a:off x="6334125" y="0"/>
            <a:ext cx="5857874" cy="4724402"/>
          </a:xfrm>
          <a:prstGeom prst="rect">
            <a:avLst/>
          </a:prstGeom>
          <a:noFill/>
          <a:ln>
            <a:noFill/>
          </a:ln>
        </p:spPr>
      </p:pic>
      <p:pic>
        <p:nvPicPr>
          <p:cNvPr id="345" name="Google Shape;345;p31"/>
          <p:cNvPicPr preferRelativeResize="0"/>
          <p:nvPr/>
        </p:nvPicPr>
        <p:blipFill>
          <a:blip r:embed="rId6">
            <a:alphaModFix/>
          </a:blip>
          <a:stretch>
            <a:fillRect/>
          </a:stretch>
        </p:blipFill>
        <p:spPr>
          <a:xfrm>
            <a:off x="762000" y="3539125"/>
            <a:ext cx="4772198" cy="3180675"/>
          </a:xfrm>
          <a:prstGeom prst="rect">
            <a:avLst/>
          </a:prstGeom>
          <a:noFill/>
          <a:ln>
            <a:noFill/>
          </a:ln>
        </p:spPr>
      </p:pic>
      <p:pic>
        <p:nvPicPr>
          <p:cNvPr id="346" name="Google Shape;346;p31"/>
          <p:cNvPicPr preferRelativeResize="0"/>
          <p:nvPr/>
        </p:nvPicPr>
        <p:blipFill>
          <a:blip r:embed="rId7">
            <a:alphaModFix/>
          </a:blip>
          <a:stretch>
            <a:fillRect/>
          </a:stretch>
        </p:blipFill>
        <p:spPr>
          <a:xfrm>
            <a:off x="6334125" y="3126175"/>
            <a:ext cx="5857874" cy="3731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2" name="Shape 92"/>
        <p:cNvGrpSpPr/>
        <p:nvPr/>
      </p:nvGrpSpPr>
      <p:grpSpPr>
        <a:xfrm>
          <a:off x="0" y="0"/>
          <a:ext cx="0" cy="0"/>
          <a:chOff x="0" y="0"/>
          <a:chExt cx="0" cy="0"/>
        </a:xfrm>
      </p:grpSpPr>
      <p:pic>
        <p:nvPicPr>
          <p:cNvPr descr="image.png" id="93" name="Google Shape;93;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4" name="Google Shape;94;p14"/>
          <p:cNvSpPr txBox="1"/>
          <p:nvPr/>
        </p:nvSpPr>
        <p:spPr>
          <a:xfrm>
            <a:off x="1595437" y="2743200"/>
            <a:ext cx="9001200" cy="7695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000">
                <a:solidFill>
                  <a:srgbClr val="005088"/>
                </a:solidFill>
                <a:latin typeface="Merriweather"/>
                <a:ea typeface="Merriweather"/>
                <a:cs typeface="Merriweather"/>
                <a:sym typeface="Merriweather"/>
              </a:rPr>
              <a:t>The Power of Convergence</a:t>
            </a:r>
            <a:r>
              <a:rPr b="1" lang="en-US" sz="5000">
                <a:solidFill>
                  <a:srgbClr val="005088"/>
                </a:solidFill>
                <a:latin typeface="Merriweather"/>
                <a:ea typeface="Merriweather"/>
                <a:cs typeface="Merriweather"/>
                <a:sym typeface="Merriweather"/>
              </a:rPr>
              <a:t> </a:t>
            </a:r>
            <a:endParaRPr sz="2800"/>
          </a:p>
        </p:txBody>
      </p:sp>
      <p:sp>
        <p:nvSpPr>
          <p:cNvPr id="95" name="Google Shape;95;p14"/>
          <p:cNvSpPr/>
          <p:nvPr/>
        </p:nvSpPr>
        <p:spPr>
          <a:xfrm>
            <a:off x="5715000" y="3543300"/>
            <a:ext cx="762000" cy="3810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6" name="Google Shape;96;p14"/>
          <p:cNvSpPr txBox="1"/>
          <p:nvPr/>
        </p:nvSpPr>
        <p:spPr>
          <a:xfrm>
            <a:off x="1809750" y="3810000"/>
            <a:ext cx="8572500" cy="1616100"/>
          </a:xfrm>
          <a:prstGeom prst="rect">
            <a:avLst/>
          </a:prstGeom>
          <a:noFill/>
          <a:ln>
            <a:noFill/>
          </a:ln>
        </p:spPr>
        <p:txBody>
          <a:bodyPr anchorCtr="0" anchor="t" bIns="0" lIns="0" spcFirstLastPara="1" rIns="0" wrap="square" tIns="0">
            <a:spAutoFit/>
          </a:bodyPr>
          <a:lstStyle/>
          <a:p>
            <a:pPr indent="0" lvl="0" marL="0" rtl="0" algn="ctr">
              <a:lnSpc>
                <a:spcPct val="160000"/>
              </a:lnSpc>
              <a:spcBef>
                <a:spcPts val="0"/>
              </a:spcBef>
              <a:spcAft>
                <a:spcPts val="0"/>
              </a:spcAft>
              <a:buNone/>
            </a:pPr>
            <a:r>
              <a:rPr lang="en-US" sz="2500">
                <a:solidFill>
                  <a:schemeClr val="dk2"/>
                </a:solidFill>
                <a:latin typeface="DM Sans"/>
                <a:ea typeface="DM Sans"/>
                <a:cs typeface="DM Sans"/>
                <a:sym typeface="DM Sans"/>
              </a:rPr>
              <a:t>Centering Equity and High Quality Instruction </a:t>
            </a:r>
            <a:endParaRPr sz="2500">
              <a:solidFill>
                <a:schemeClr val="dk2"/>
              </a:solidFill>
              <a:latin typeface="DM Sans"/>
              <a:ea typeface="DM Sans"/>
              <a:cs typeface="DM Sans"/>
              <a:sym typeface="DM Sans"/>
            </a:endParaRPr>
          </a:p>
          <a:p>
            <a:pPr indent="0" lvl="0" marL="0" rtl="0" algn="ctr">
              <a:lnSpc>
                <a:spcPct val="160000"/>
              </a:lnSpc>
              <a:spcBef>
                <a:spcPts val="0"/>
              </a:spcBef>
              <a:spcAft>
                <a:spcPts val="0"/>
              </a:spcAft>
              <a:buNone/>
            </a:pPr>
            <a:r>
              <a:rPr lang="en-US" sz="2500">
                <a:solidFill>
                  <a:schemeClr val="dk2"/>
                </a:solidFill>
                <a:latin typeface="DM Sans"/>
                <a:ea typeface="DM Sans"/>
                <a:cs typeface="DM Sans"/>
                <a:sym typeface="DM Sans"/>
              </a:rPr>
              <a:t>to Transform Teaching &amp; Learning </a:t>
            </a:r>
            <a:endParaRPr i="1" sz="2500">
              <a:solidFill>
                <a:schemeClr val="dk2"/>
              </a:solidFill>
              <a:latin typeface="DM Sans"/>
              <a:ea typeface="DM Sans"/>
              <a:cs typeface="DM Sans"/>
              <a:sym typeface="DM Sans"/>
            </a:endParaRPr>
          </a:p>
          <a:p>
            <a:pPr indent="0" lvl="0" marL="0" marR="0" rtl="0" algn="ctr">
              <a:lnSpc>
                <a:spcPct val="160000"/>
              </a:lnSpc>
              <a:spcBef>
                <a:spcPts val="0"/>
              </a:spcBef>
              <a:spcAft>
                <a:spcPts val="0"/>
              </a:spcAft>
              <a:buNone/>
            </a:pPr>
            <a:r>
              <a:t/>
            </a:r>
            <a:endParaRPr sz="2500">
              <a:solidFill>
                <a:schemeClr val="dk2"/>
              </a:solidFill>
              <a:latin typeface="DM Sans"/>
              <a:ea typeface="DM Sans"/>
              <a:cs typeface="DM Sans"/>
              <a:sym typeface="DM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0" name="Shape 350"/>
        <p:cNvGrpSpPr/>
        <p:nvPr/>
      </p:nvGrpSpPr>
      <p:grpSpPr>
        <a:xfrm>
          <a:off x="0" y="0"/>
          <a:ext cx="0" cy="0"/>
          <a:chOff x="0" y="0"/>
          <a:chExt cx="0" cy="0"/>
        </a:xfrm>
      </p:grpSpPr>
      <p:pic>
        <p:nvPicPr>
          <p:cNvPr descr="image.png" id="351" name="Google Shape;351;p3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2" name="Google Shape;352;p32"/>
          <p:cNvSpPr txBox="1"/>
          <p:nvPr/>
        </p:nvSpPr>
        <p:spPr>
          <a:xfrm>
            <a:off x="0" y="2743200"/>
            <a:ext cx="12192000" cy="7695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000">
                <a:solidFill>
                  <a:srgbClr val="005088"/>
                </a:solidFill>
                <a:latin typeface="Merriweather"/>
                <a:ea typeface="Merriweather"/>
                <a:cs typeface="Merriweather"/>
                <a:sym typeface="Merriweather"/>
              </a:rPr>
              <a:t>Evidence of Collective Responsibility</a:t>
            </a:r>
            <a:endParaRPr sz="2800"/>
          </a:p>
        </p:txBody>
      </p:sp>
      <p:sp>
        <p:nvSpPr>
          <p:cNvPr id="353" name="Google Shape;353;p32"/>
          <p:cNvSpPr/>
          <p:nvPr/>
        </p:nvSpPr>
        <p:spPr>
          <a:xfrm>
            <a:off x="5715000" y="3543300"/>
            <a:ext cx="762000" cy="3810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54" name="Google Shape;354;p32"/>
          <p:cNvSpPr txBox="1"/>
          <p:nvPr/>
        </p:nvSpPr>
        <p:spPr>
          <a:xfrm>
            <a:off x="1809750" y="4390300"/>
            <a:ext cx="8572500" cy="5388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lang="en-US" sz="3500">
                <a:solidFill>
                  <a:schemeClr val="dk2"/>
                </a:solidFill>
                <a:latin typeface="DM Sans"/>
                <a:ea typeface="DM Sans"/>
                <a:cs typeface="DM Sans"/>
                <a:sym typeface="DM Sans"/>
              </a:rPr>
              <a:t>Who is committing to the work</a:t>
            </a:r>
            <a:r>
              <a:rPr lang="en-US" sz="3500">
                <a:solidFill>
                  <a:schemeClr val="dk2"/>
                </a:solidFill>
                <a:latin typeface="DM Sans"/>
                <a:ea typeface="DM Sans"/>
                <a:cs typeface="DM Sans"/>
                <a:sym typeface="DM Sans"/>
              </a:rPr>
              <a:t>?</a:t>
            </a:r>
            <a:endParaRPr sz="3500">
              <a:solidFill>
                <a:schemeClr val="dk2"/>
              </a:solidFill>
              <a:latin typeface="DM Sans"/>
              <a:ea typeface="DM Sans"/>
              <a:cs typeface="DM Sans"/>
              <a:sym typeface="DM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grpSp>
        <p:nvGrpSpPr>
          <p:cNvPr id="359" name="Google Shape;359;p33"/>
          <p:cNvGrpSpPr/>
          <p:nvPr/>
        </p:nvGrpSpPr>
        <p:grpSpPr>
          <a:xfrm>
            <a:off x="1896682" y="5"/>
            <a:ext cx="8967577" cy="6686770"/>
            <a:chOff x="2428875" y="973775"/>
            <a:chExt cx="4286400" cy="3196200"/>
          </a:xfrm>
        </p:grpSpPr>
        <p:sp>
          <p:nvSpPr>
            <p:cNvPr id="360" name="Google Shape;360;p33"/>
            <p:cNvSpPr/>
            <p:nvPr/>
          </p:nvSpPr>
          <p:spPr>
            <a:xfrm>
              <a:off x="2428875" y="973775"/>
              <a:ext cx="4286400" cy="3196200"/>
            </a:xfrm>
            <a:prstGeom prst="roundRect">
              <a:avLst>
                <a:gd fmla="val 13470" name="adj"/>
              </a:avLst>
            </a:prstGeom>
            <a:solidFill>
              <a:srgbClr val="000155"/>
            </a:solidFill>
            <a:ln>
              <a:noFill/>
            </a:ln>
          </p:spPr>
          <p:txBody>
            <a:bodyPr anchorCtr="0" anchor="ctr" bIns="191275" lIns="191275" spcFirstLastPara="1" rIns="191275" wrap="square" tIns="191275">
              <a:noAutofit/>
            </a:bodyPr>
            <a:lstStyle/>
            <a:p>
              <a:pPr indent="0" lvl="0" marL="0" rtl="0" algn="ctr">
                <a:spcBef>
                  <a:spcPts val="0"/>
                </a:spcBef>
                <a:spcAft>
                  <a:spcPts val="0"/>
                </a:spcAft>
                <a:buNone/>
              </a:pPr>
              <a:r>
                <a:t/>
              </a:r>
              <a:endParaRPr sz="2929">
                <a:solidFill>
                  <a:srgbClr val="151515"/>
                </a:solidFill>
              </a:endParaRPr>
            </a:p>
          </p:txBody>
        </p:sp>
        <p:sp>
          <p:nvSpPr>
            <p:cNvPr id="361" name="Google Shape;361;p33"/>
            <p:cNvSpPr/>
            <p:nvPr/>
          </p:nvSpPr>
          <p:spPr>
            <a:xfrm>
              <a:off x="2518762" y="1063475"/>
              <a:ext cx="4106700" cy="738900"/>
            </a:xfrm>
            <a:prstGeom prst="roundRect">
              <a:avLst>
                <a:gd fmla="val 50000" name="adj"/>
              </a:avLst>
            </a:prstGeom>
            <a:solidFill>
              <a:srgbClr val="CBE6FF"/>
            </a:solidFill>
            <a:ln>
              <a:noFill/>
            </a:ln>
          </p:spPr>
          <p:txBody>
            <a:bodyPr anchorCtr="0" anchor="ctr" bIns="191275" lIns="191275" spcFirstLastPara="1" rIns="191275" wrap="square" tIns="191275">
              <a:noAutofit/>
            </a:bodyPr>
            <a:lstStyle/>
            <a:p>
              <a:pPr indent="0" lvl="0" marL="0" rtl="0" algn="ctr">
                <a:spcBef>
                  <a:spcPts val="0"/>
                </a:spcBef>
                <a:spcAft>
                  <a:spcPts val="0"/>
                </a:spcAft>
                <a:buNone/>
              </a:pPr>
              <a:r>
                <a:t/>
              </a:r>
              <a:endParaRPr sz="2929">
                <a:solidFill>
                  <a:srgbClr val="010101"/>
                </a:solidFill>
              </a:endParaRPr>
            </a:p>
          </p:txBody>
        </p:sp>
        <p:sp>
          <p:nvSpPr>
            <p:cNvPr id="362" name="Google Shape;362;p33"/>
            <p:cNvSpPr/>
            <p:nvPr/>
          </p:nvSpPr>
          <p:spPr>
            <a:xfrm>
              <a:off x="2612690" y="1870467"/>
              <a:ext cx="4054500" cy="2219700"/>
            </a:xfrm>
            <a:prstGeom prst="round2SameRect">
              <a:avLst>
                <a:gd fmla="val 50000" name="adj1"/>
                <a:gd fmla="val 50000" name="adj2"/>
              </a:avLst>
            </a:prstGeom>
            <a:solidFill>
              <a:srgbClr val="CBE6FF"/>
            </a:solidFill>
            <a:ln>
              <a:noFill/>
            </a:ln>
          </p:spPr>
          <p:txBody>
            <a:bodyPr anchorCtr="0" anchor="ctr" bIns="191275" lIns="191275" spcFirstLastPara="1" rIns="191275" wrap="square" tIns="191275">
              <a:noAutofit/>
            </a:bodyPr>
            <a:lstStyle/>
            <a:p>
              <a:pPr indent="0" lvl="0" marL="0" rtl="0" algn="l">
                <a:lnSpc>
                  <a:spcPct val="150000"/>
                </a:lnSpc>
                <a:spcBef>
                  <a:spcPts val="0"/>
                </a:spcBef>
                <a:spcAft>
                  <a:spcPts val="0"/>
                </a:spcAft>
                <a:buNone/>
              </a:pPr>
              <a:r>
                <a:t/>
              </a:r>
              <a:endParaRPr sz="3529">
                <a:solidFill>
                  <a:srgbClr val="000155"/>
                </a:solidFill>
                <a:latin typeface="Manrope"/>
                <a:ea typeface="Manrope"/>
                <a:cs typeface="Manrope"/>
                <a:sym typeface="Manrope"/>
              </a:endParaRPr>
            </a:p>
            <a:p>
              <a:pPr indent="0" lvl="0" marL="0" rtl="0" algn="l">
                <a:lnSpc>
                  <a:spcPct val="150000"/>
                </a:lnSpc>
                <a:spcBef>
                  <a:spcPts val="0"/>
                </a:spcBef>
                <a:spcAft>
                  <a:spcPts val="0"/>
                </a:spcAft>
                <a:buClr>
                  <a:schemeClr val="dk1"/>
                </a:buClr>
                <a:buSzPts val="1100"/>
                <a:buFont typeface="Arial"/>
                <a:buNone/>
              </a:pPr>
              <a:r>
                <a:rPr lang="en-US" sz="3529">
                  <a:solidFill>
                    <a:srgbClr val="000155"/>
                  </a:solidFill>
                  <a:latin typeface="Manrope"/>
                  <a:ea typeface="Manrope"/>
                  <a:cs typeface="Manrope"/>
                  <a:sym typeface="Manrope"/>
                </a:rPr>
                <a:t>             </a:t>
              </a:r>
              <a:r>
                <a:rPr lang="en-US" sz="3129">
                  <a:solidFill>
                    <a:srgbClr val="000155"/>
                  </a:solidFill>
                  <a:latin typeface="Manrope"/>
                  <a:ea typeface="Manrope"/>
                  <a:cs typeface="Manrope"/>
                  <a:sym typeface="Manrope"/>
                </a:rPr>
                <a:t> Book Study</a:t>
              </a:r>
              <a:endParaRPr sz="2529"/>
            </a:p>
          </p:txBody>
        </p:sp>
        <p:sp>
          <p:nvSpPr>
            <p:cNvPr id="363" name="Google Shape;363;p33"/>
            <p:cNvSpPr txBox="1"/>
            <p:nvPr/>
          </p:nvSpPr>
          <p:spPr>
            <a:xfrm>
              <a:off x="3002650" y="1063475"/>
              <a:ext cx="3138900" cy="738900"/>
            </a:xfrm>
            <a:prstGeom prst="rect">
              <a:avLst/>
            </a:prstGeom>
            <a:noFill/>
            <a:ln>
              <a:noFill/>
            </a:ln>
          </p:spPr>
          <p:txBody>
            <a:bodyPr anchorCtr="0" anchor="ctr" bIns="191275" lIns="191275" spcFirstLastPara="1" rIns="191275" wrap="square" tIns="191275">
              <a:noAutofit/>
            </a:bodyPr>
            <a:lstStyle/>
            <a:p>
              <a:pPr indent="0" lvl="0" marL="0" rtl="0" algn="ctr">
                <a:lnSpc>
                  <a:spcPct val="90000"/>
                </a:lnSpc>
                <a:spcBef>
                  <a:spcPts val="0"/>
                </a:spcBef>
                <a:spcAft>
                  <a:spcPts val="0"/>
                </a:spcAft>
                <a:buNone/>
              </a:pPr>
              <a:r>
                <a:rPr b="1" lang="en-US" sz="8368">
                  <a:solidFill>
                    <a:srgbClr val="000155"/>
                  </a:solidFill>
                  <a:latin typeface="Instrument Serif"/>
                  <a:ea typeface="Instrument Serif"/>
                  <a:cs typeface="Instrument Serif"/>
                  <a:sym typeface="Instrument Serif"/>
                </a:rPr>
                <a:t>Since 2016</a:t>
              </a:r>
              <a:endParaRPr b="1" sz="8368">
                <a:solidFill>
                  <a:srgbClr val="000155"/>
                </a:solidFill>
                <a:latin typeface="Instrument Serif"/>
                <a:ea typeface="Instrument Serif"/>
                <a:cs typeface="Instrument Serif"/>
                <a:sym typeface="Instrument Serif"/>
              </a:endParaRPr>
            </a:p>
          </p:txBody>
        </p:sp>
        <p:sp>
          <p:nvSpPr>
            <p:cNvPr id="364" name="Google Shape;364;p33"/>
            <p:cNvSpPr txBox="1"/>
            <p:nvPr/>
          </p:nvSpPr>
          <p:spPr>
            <a:xfrm>
              <a:off x="3880186" y="2308520"/>
              <a:ext cx="1519500" cy="215400"/>
            </a:xfrm>
            <a:prstGeom prst="rect">
              <a:avLst/>
            </a:prstGeom>
            <a:noFill/>
            <a:ln>
              <a:noFill/>
            </a:ln>
          </p:spPr>
          <p:txBody>
            <a:bodyPr anchorCtr="0" anchor="ctr" bIns="0" lIns="0" spcFirstLastPara="1" rIns="0" wrap="square" tIns="0">
              <a:noAutofit/>
            </a:bodyPr>
            <a:lstStyle/>
            <a:p>
              <a:pPr indent="0" lvl="0" marL="0" rtl="0" algn="l">
                <a:lnSpc>
                  <a:spcPct val="150000"/>
                </a:lnSpc>
                <a:spcBef>
                  <a:spcPts val="0"/>
                </a:spcBef>
                <a:spcAft>
                  <a:spcPts val="0"/>
                </a:spcAft>
                <a:buNone/>
              </a:pPr>
              <a:r>
                <a:rPr lang="en-US" sz="3529">
                  <a:solidFill>
                    <a:srgbClr val="000155"/>
                  </a:solidFill>
                  <a:latin typeface="Manrope"/>
                  <a:ea typeface="Manrope"/>
                  <a:cs typeface="Manrope"/>
                  <a:sym typeface="Manrope"/>
                </a:rPr>
                <a:t>Certifications</a:t>
              </a:r>
              <a:endParaRPr sz="3529">
                <a:solidFill>
                  <a:srgbClr val="000155"/>
                </a:solidFill>
                <a:latin typeface="Manrope"/>
                <a:ea typeface="Manrope"/>
                <a:cs typeface="Manrope"/>
                <a:sym typeface="Manrope"/>
              </a:endParaRPr>
            </a:p>
          </p:txBody>
        </p:sp>
        <p:sp>
          <p:nvSpPr>
            <p:cNvPr id="365" name="Google Shape;365;p33"/>
            <p:cNvSpPr txBox="1"/>
            <p:nvPr/>
          </p:nvSpPr>
          <p:spPr>
            <a:xfrm>
              <a:off x="5455811" y="2186900"/>
              <a:ext cx="685800" cy="369300"/>
            </a:xfrm>
            <a:prstGeom prst="rect">
              <a:avLst/>
            </a:prstGeom>
            <a:noFill/>
            <a:ln>
              <a:noFill/>
            </a:ln>
          </p:spPr>
          <p:txBody>
            <a:bodyPr anchorCtr="0" anchor="ctr" bIns="0" lIns="0" spcFirstLastPara="1" rIns="0" wrap="square" tIns="0">
              <a:noAutofit/>
            </a:bodyPr>
            <a:lstStyle/>
            <a:p>
              <a:pPr indent="0" lvl="0" marL="0" rtl="0" algn="r">
                <a:lnSpc>
                  <a:spcPct val="150000"/>
                </a:lnSpc>
                <a:spcBef>
                  <a:spcPts val="0"/>
                </a:spcBef>
                <a:spcAft>
                  <a:spcPts val="0"/>
                </a:spcAft>
                <a:buNone/>
              </a:pPr>
              <a:r>
                <a:rPr lang="en-US" sz="5029">
                  <a:solidFill>
                    <a:srgbClr val="000155"/>
                  </a:solidFill>
                  <a:latin typeface="Manrope"/>
                  <a:ea typeface="Manrope"/>
                  <a:cs typeface="Manrope"/>
                  <a:sym typeface="Manrope"/>
                </a:rPr>
                <a:t>197</a:t>
              </a:r>
              <a:endParaRPr sz="5029">
                <a:solidFill>
                  <a:srgbClr val="000155"/>
                </a:solidFill>
                <a:latin typeface="Manrope"/>
                <a:ea typeface="Manrope"/>
                <a:cs typeface="Manrope"/>
                <a:sym typeface="Manrope"/>
              </a:endParaRPr>
            </a:p>
          </p:txBody>
        </p:sp>
        <p:cxnSp>
          <p:nvCxnSpPr>
            <p:cNvPr id="366" name="Google Shape;366;p33"/>
            <p:cNvCxnSpPr/>
            <p:nvPr/>
          </p:nvCxnSpPr>
          <p:spPr>
            <a:xfrm>
              <a:off x="4858637" y="2556200"/>
              <a:ext cx="1283100" cy="0"/>
            </a:xfrm>
            <a:prstGeom prst="straightConnector1">
              <a:avLst/>
            </a:prstGeom>
            <a:noFill/>
            <a:ln cap="flat" cmpd="sng" w="19925">
              <a:solidFill>
                <a:srgbClr val="000155"/>
              </a:solidFill>
              <a:prstDash val="dot"/>
              <a:round/>
              <a:headEnd len="med" w="med" type="none"/>
              <a:tailEnd len="med" w="med" type="none"/>
            </a:ln>
          </p:spPr>
        </p:cxnSp>
        <p:sp>
          <p:nvSpPr>
            <p:cNvPr id="367" name="Google Shape;367;p33"/>
            <p:cNvSpPr txBox="1"/>
            <p:nvPr/>
          </p:nvSpPr>
          <p:spPr>
            <a:xfrm>
              <a:off x="3626461" y="2677826"/>
              <a:ext cx="1773300" cy="215400"/>
            </a:xfrm>
            <a:prstGeom prst="rect">
              <a:avLst/>
            </a:prstGeom>
            <a:noFill/>
            <a:ln>
              <a:noFill/>
            </a:ln>
          </p:spPr>
          <p:txBody>
            <a:bodyPr anchorCtr="0" anchor="ctr" bIns="0" lIns="0" spcFirstLastPara="1" rIns="0" wrap="square" tIns="0">
              <a:noAutofit/>
            </a:bodyPr>
            <a:lstStyle/>
            <a:p>
              <a:pPr indent="0" lvl="0" marL="0" rtl="0" algn="l">
                <a:lnSpc>
                  <a:spcPct val="150000"/>
                </a:lnSpc>
                <a:spcBef>
                  <a:spcPts val="0"/>
                </a:spcBef>
                <a:spcAft>
                  <a:spcPts val="0"/>
                </a:spcAft>
                <a:buNone/>
              </a:pPr>
              <a:r>
                <a:rPr lang="en-US" sz="3129">
                  <a:solidFill>
                    <a:srgbClr val="000155"/>
                  </a:solidFill>
                  <a:latin typeface="Manrope"/>
                  <a:ea typeface="Manrope"/>
                  <a:cs typeface="Manrope"/>
                  <a:sym typeface="Manrope"/>
                </a:rPr>
                <a:t>Micro-Credentials</a:t>
              </a:r>
              <a:endParaRPr sz="3129">
                <a:solidFill>
                  <a:srgbClr val="000155"/>
                </a:solidFill>
                <a:latin typeface="Manrope"/>
                <a:ea typeface="Manrope"/>
                <a:cs typeface="Manrope"/>
                <a:sym typeface="Manrope"/>
              </a:endParaRPr>
            </a:p>
          </p:txBody>
        </p:sp>
        <p:sp>
          <p:nvSpPr>
            <p:cNvPr id="368" name="Google Shape;368;p33"/>
            <p:cNvSpPr txBox="1"/>
            <p:nvPr/>
          </p:nvSpPr>
          <p:spPr>
            <a:xfrm>
              <a:off x="5455811" y="2556200"/>
              <a:ext cx="685800" cy="369300"/>
            </a:xfrm>
            <a:prstGeom prst="rect">
              <a:avLst/>
            </a:prstGeom>
            <a:noFill/>
            <a:ln>
              <a:noFill/>
            </a:ln>
          </p:spPr>
          <p:txBody>
            <a:bodyPr anchorCtr="0" anchor="ctr" bIns="0" lIns="0" spcFirstLastPara="1" rIns="0" wrap="square" tIns="0">
              <a:noAutofit/>
            </a:bodyPr>
            <a:lstStyle/>
            <a:p>
              <a:pPr indent="0" lvl="0" marL="0" rtl="0" algn="r">
                <a:lnSpc>
                  <a:spcPct val="150000"/>
                </a:lnSpc>
                <a:spcBef>
                  <a:spcPts val="0"/>
                </a:spcBef>
                <a:spcAft>
                  <a:spcPts val="0"/>
                </a:spcAft>
                <a:buNone/>
              </a:pPr>
              <a:r>
                <a:rPr lang="en-US" sz="5021">
                  <a:solidFill>
                    <a:srgbClr val="000155"/>
                  </a:solidFill>
                  <a:latin typeface="Manrope"/>
                  <a:ea typeface="Manrope"/>
                  <a:cs typeface="Manrope"/>
                  <a:sym typeface="Manrope"/>
                </a:rPr>
                <a:t>1280</a:t>
              </a:r>
              <a:endParaRPr sz="2929">
                <a:solidFill>
                  <a:srgbClr val="000155"/>
                </a:solidFill>
                <a:latin typeface="Manrope"/>
                <a:ea typeface="Manrope"/>
                <a:cs typeface="Manrope"/>
                <a:sym typeface="Manrope"/>
              </a:endParaRPr>
            </a:p>
          </p:txBody>
        </p:sp>
        <p:cxnSp>
          <p:nvCxnSpPr>
            <p:cNvPr id="369" name="Google Shape;369;p33"/>
            <p:cNvCxnSpPr/>
            <p:nvPr/>
          </p:nvCxnSpPr>
          <p:spPr>
            <a:xfrm>
              <a:off x="4858637" y="2925500"/>
              <a:ext cx="1283100" cy="0"/>
            </a:xfrm>
            <a:prstGeom prst="straightConnector1">
              <a:avLst/>
            </a:prstGeom>
            <a:noFill/>
            <a:ln cap="flat" cmpd="sng" w="19925">
              <a:solidFill>
                <a:srgbClr val="000155"/>
              </a:solidFill>
              <a:prstDash val="dot"/>
              <a:round/>
              <a:headEnd len="med" w="med" type="none"/>
              <a:tailEnd len="med" w="med" type="none"/>
            </a:ln>
          </p:spPr>
        </p:cxnSp>
      </p:grpSp>
      <p:cxnSp>
        <p:nvCxnSpPr>
          <p:cNvPr id="370" name="Google Shape;370;p33"/>
          <p:cNvCxnSpPr/>
          <p:nvPr/>
        </p:nvCxnSpPr>
        <p:spPr>
          <a:xfrm>
            <a:off x="7097211" y="4868634"/>
            <a:ext cx="2684400" cy="0"/>
          </a:xfrm>
          <a:prstGeom prst="straightConnector1">
            <a:avLst/>
          </a:prstGeom>
          <a:noFill/>
          <a:ln cap="flat" cmpd="sng" w="19925">
            <a:solidFill>
              <a:srgbClr val="000155"/>
            </a:solidFill>
            <a:prstDash val="dot"/>
            <a:round/>
            <a:headEnd len="med" w="med" type="none"/>
            <a:tailEnd len="med" w="med" type="none"/>
          </a:ln>
        </p:spPr>
      </p:cxnSp>
      <p:sp>
        <p:nvSpPr>
          <p:cNvPr id="371" name="Google Shape;371;p33"/>
          <p:cNvSpPr txBox="1"/>
          <p:nvPr/>
        </p:nvSpPr>
        <p:spPr>
          <a:xfrm>
            <a:off x="8206036" y="4096121"/>
            <a:ext cx="1434900" cy="772500"/>
          </a:xfrm>
          <a:prstGeom prst="rect">
            <a:avLst/>
          </a:prstGeom>
          <a:noFill/>
          <a:ln>
            <a:noFill/>
          </a:ln>
        </p:spPr>
        <p:txBody>
          <a:bodyPr anchorCtr="0" anchor="ctr" bIns="0" lIns="0" spcFirstLastPara="1" rIns="0" wrap="square" tIns="0">
            <a:noAutofit/>
          </a:bodyPr>
          <a:lstStyle/>
          <a:p>
            <a:pPr indent="0" lvl="0" marL="0" rtl="0" algn="r">
              <a:lnSpc>
                <a:spcPct val="150000"/>
              </a:lnSpc>
              <a:spcBef>
                <a:spcPts val="0"/>
              </a:spcBef>
              <a:spcAft>
                <a:spcPts val="0"/>
              </a:spcAft>
              <a:buNone/>
            </a:pPr>
            <a:r>
              <a:rPr lang="en-US" sz="5021">
                <a:solidFill>
                  <a:srgbClr val="000155"/>
                </a:solidFill>
                <a:latin typeface="Manrope"/>
                <a:ea typeface="Manrope"/>
                <a:cs typeface="Manrope"/>
                <a:sym typeface="Manrope"/>
              </a:rPr>
              <a:t>1521</a:t>
            </a:r>
            <a:endParaRPr sz="2929">
              <a:solidFill>
                <a:srgbClr val="000155"/>
              </a:solidFill>
              <a:latin typeface="Manrope"/>
              <a:ea typeface="Manrope"/>
              <a:cs typeface="Manrope"/>
              <a:sym typeface="Manrope"/>
            </a:endParaRPr>
          </a:p>
        </p:txBody>
      </p:sp>
      <p:sp>
        <p:nvSpPr>
          <p:cNvPr id="372" name="Google Shape;372;p33"/>
          <p:cNvSpPr txBox="1"/>
          <p:nvPr/>
        </p:nvSpPr>
        <p:spPr>
          <a:xfrm>
            <a:off x="3532325" y="5397500"/>
            <a:ext cx="6108600" cy="66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chemeClr val="dk1"/>
                </a:solidFill>
                <a:latin typeface="Calibri"/>
                <a:ea typeface="Calibri"/>
                <a:cs typeface="Calibri"/>
                <a:sym typeface="Calibri"/>
              </a:rPr>
              <a:t>*These numbers do not include any new and novice teacher who will be engaging in the new induction programming.</a:t>
            </a:r>
            <a:endParaRPr sz="15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6" name="Shape 376"/>
        <p:cNvGrpSpPr/>
        <p:nvPr/>
      </p:nvGrpSpPr>
      <p:grpSpPr>
        <a:xfrm>
          <a:off x="0" y="0"/>
          <a:ext cx="0" cy="0"/>
          <a:chOff x="0" y="0"/>
          <a:chExt cx="0" cy="0"/>
        </a:xfrm>
      </p:grpSpPr>
      <p:sp>
        <p:nvSpPr>
          <p:cNvPr id="377" name="Google Shape;377;p34"/>
          <p:cNvSpPr txBox="1"/>
          <p:nvPr/>
        </p:nvSpPr>
        <p:spPr>
          <a:xfrm>
            <a:off x="910625" y="6202707"/>
            <a:ext cx="10668000" cy="1848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1" lang="en-US" sz="1200" u="none" cap="none" strike="noStrike">
                <a:solidFill>
                  <a:srgbClr val="475569"/>
                </a:solidFill>
                <a:latin typeface="DM Sans"/>
                <a:ea typeface="DM Sans"/>
                <a:cs typeface="DM Sans"/>
                <a:sym typeface="DM Sans"/>
              </a:rPr>
              <a:t>Visual representation of our targeted progress toward 100% administrator and teacher CRE certification by the end of 2026</a:t>
            </a:r>
            <a:r>
              <a:rPr i="1" lang="en-US" sz="1200">
                <a:solidFill>
                  <a:srgbClr val="475569"/>
                </a:solidFill>
                <a:latin typeface="DM Sans"/>
                <a:ea typeface="DM Sans"/>
                <a:cs typeface="DM Sans"/>
                <a:sym typeface="DM Sans"/>
              </a:rPr>
              <a:t>.</a:t>
            </a:r>
            <a:endParaRPr/>
          </a:p>
        </p:txBody>
      </p:sp>
      <p:sp>
        <p:nvSpPr>
          <p:cNvPr id="378" name="Google Shape;378;p34"/>
          <p:cNvSpPr txBox="1"/>
          <p:nvPr/>
        </p:nvSpPr>
        <p:spPr>
          <a:xfrm>
            <a:off x="762000" y="571500"/>
            <a:ext cx="11201400" cy="438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05088"/>
                </a:solidFill>
                <a:latin typeface="Merriweather"/>
                <a:ea typeface="Merriweather"/>
                <a:cs typeface="Merriweather"/>
                <a:sym typeface="Merriweather"/>
              </a:rPr>
              <a:t>Division Goal: 100% CRE </a:t>
            </a:r>
            <a:r>
              <a:rPr b="1" lang="en-US" sz="2850">
                <a:solidFill>
                  <a:srgbClr val="005088"/>
                </a:solidFill>
                <a:latin typeface="Merriweather"/>
                <a:ea typeface="Merriweather"/>
                <a:cs typeface="Merriweather"/>
                <a:sym typeface="Merriweather"/>
              </a:rPr>
              <a:t>Micro-Credential - 25-26 SY Data</a:t>
            </a:r>
            <a:endParaRPr/>
          </a:p>
        </p:txBody>
      </p:sp>
      <p:sp>
        <p:nvSpPr>
          <p:cNvPr id="379" name="Google Shape;379;p34"/>
          <p:cNvSpPr/>
          <p:nvPr/>
        </p:nvSpPr>
        <p:spPr>
          <a:xfrm>
            <a:off x="762000" y="1133475"/>
            <a:ext cx="10668000" cy="192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380" name="Google Shape;380;p34"/>
          <p:cNvGrpSpPr/>
          <p:nvPr/>
        </p:nvGrpSpPr>
        <p:grpSpPr>
          <a:xfrm>
            <a:off x="0" y="2384170"/>
            <a:ext cx="3336900" cy="2989000"/>
            <a:chOff x="0" y="1550720"/>
            <a:chExt cx="3336900" cy="2989000"/>
          </a:xfrm>
        </p:grpSpPr>
        <p:grpSp>
          <p:nvGrpSpPr>
            <p:cNvPr id="381" name="Google Shape;381;p34"/>
            <p:cNvGrpSpPr/>
            <p:nvPr/>
          </p:nvGrpSpPr>
          <p:grpSpPr>
            <a:xfrm>
              <a:off x="0" y="1550720"/>
              <a:ext cx="3336900" cy="2989000"/>
              <a:chOff x="0" y="1550720"/>
              <a:chExt cx="3336900" cy="2989000"/>
            </a:xfrm>
          </p:grpSpPr>
          <p:sp>
            <p:nvSpPr>
              <p:cNvPr id="382" name="Google Shape;382;p34"/>
              <p:cNvSpPr/>
              <p:nvPr/>
            </p:nvSpPr>
            <p:spPr>
              <a:xfrm>
                <a:off x="0" y="1550793"/>
                <a:ext cx="1728600" cy="940800"/>
              </a:xfrm>
              <a:prstGeom prst="roundRect">
                <a:avLst>
                  <a:gd fmla="val 24041" name="adj"/>
                </a:avLst>
              </a:prstGeom>
              <a:solidFill>
                <a:srgbClr val="FFF5D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nest"/>
                  <a:ea typeface="Onest"/>
                  <a:cs typeface="Onest"/>
                  <a:sym typeface="Onest"/>
                </a:endParaRPr>
              </a:p>
            </p:txBody>
          </p:sp>
          <p:sp>
            <p:nvSpPr>
              <p:cNvPr id="383" name="Google Shape;383;p34"/>
              <p:cNvSpPr/>
              <p:nvPr/>
            </p:nvSpPr>
            <p:spPr>
              <a:xfrm>
                <a:off x="0" y="1550720"/>
                <a:ext cx="3336900" cy="940800"/>
              </a:xfrm>
              <a:prstGeom prst="roundRect">
                <a:avLst>
                  <a:gd fmla="val 50000" name="adj"/>
                </a:avLst>
              </a:prstGeom>
              <a:solidFill>
                <a:srgbClr val="FFF5D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nest"/>
                  <a:ea typeface="Onest"/>
                  <a:cs typeface="Onest"/>
                  <a:sym typeface="Onest"/>
                </a:endParaRPr>
              </a:p>
            </p:txBody>
          </p:sp>
          <p:sp>
            <p:nvSpPr>
              <p:cNvPr id="384" name="Google Shape;384;p34"/>
              <p:cNvSpPr txBox="1"/>
              <p:nvPr/>
            </p:nvSpPr>
            <p:spPr>
              <a:xfrm>
                <a:off x="505859" y="1641401"/>
                <a:ext cx="1222800" cy="532200"/>
              </a:xfrm>
              <a:prstGeom prst="rect">
                <a:avLst/>
              </a:prstGeom>
              <a:noFill/>
              <a:ln>
                <a:noFill/>
              </a:ln>
            </p:spPr>
            <p:txBody>
              <a:bodyPr anchorCtr="0" anchor="t" bIns="18275" lIns="18275" spcFirstLastPara="1" rIns="18275" wrap="square" tIns="18275">
                <a:noAutofit/>
              </a:bodyPr>
              <a:lstStyle/>
              <a:p>
                <a:pPr indent="0" lvl="0" marL="0" rtl="0" algn="l">
                  <a:spcBef>
                    <a:spcPts val="0"/>
                  </a:spcBef>
                  <a:spcAft>
                    <a:spcPts val="0"/>
                  </a:spcAft>
                  <a:buNone/>
                </a:pPr>
                <a:r>
                  <a:rPr lang="en-US" sz="3600">
                    <a:solidFill>
                      <a:srgbClr val="422C1A"/>
                    </a:solidFill>
                    <a:latin typeface="Onest Thin"/>
                    <a:ea typeface="Onest Thin"/>
                    <a:cs typeface="Onest Thin"/>
                    <a:sym typeface="Onest Thin"/>
                  </a:rPr>
                  <a:t>~852</a:t>
                </a:r>
                <a:endParaRPr sz="3600">
                  <a:solidFill>
                    <a:srgbClr val="422C1A"/>
                  </a:solidFill>
                  <a:latin typeface="Onest Thin"/>
                  <a:ea typeface="Onest Thin"/>
                  <a:cs typeface="Onest Thin"/>
                  <a:sym typeface="Onest Thin"/>
                </a:endParaRPr>
              </a:p>
            </p:txBody>
          </p:sp>
          <p:sp>
            <p:nvSpPr>
              <p:cNvPr id="385" name="Google Shape;385;p34"/>
              <p:cNvSpPr/>
              <p:nvPr/>
            </p:nvSpPr>
            <p:spPr>
              <a:xfrm>
                <a:off x="0" y="3598920"/>
                <a:ext cx="1728600" cy="940800"/>
              </a:xfrm>
              <a:prstGeom prst="roundRect">
                <a:avLst>
                  <a:gd fmla="val 24041" name="adj"/>
                </a:avLst>
              </a:prstGeom>
              <a:solidFill>
                <a:srgbClr val="FFF5D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nest"/>
                  <a:ea typeface="Onest"/>
                  <a:cs typeface="Onest"/>
                  <a:sym typeface="Onest"/>
                </a:endParaRPr>
              </a:p>
            </p:txBody>
          </p:sp>
          <p:sp>
            <p:nvSpPr>
              <p:cNvPr id="386" name="Google Shape;386;p34"/>
              <p:cNvSpPr/>
              <p:nvPr/>
            </p:nvSpPr>
            <p:spPr>
              <a:xfrm>
                <a:off x="0" y="3598847"/>
                <a:ext cx="3336900" cy="940800"/>
              </a:xfrm>
              <a:prstGeom prst="roundRect">
                <a:avLst>
                  <a:gd fmla="val 50000" name="adj"/>
                </a:avLst>
              </a:prstGeom>
              <a:solidFill>
                <a:srgbClr val="FFF5D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nest"/>
                  <a:ea typeface="Onest"/>
                  <a:cs typeface="Onest"/>
                  <a:sym typeface="Onest"/>
                </a:endParaRPr>
              </a:p>
            </p:txBody>
          </p:sp>
          <p:sp>
            <p:nvSpPr>
              <p:cNvPr id="387" name="Google Shape;387;p34"/>
              <p:cNvSpPr txBox="1"/>
              <p:nvPr/>
            </p:nvSpPr>
            <p:spPr>
              <a:xfrm>
                <a:off x="505859" y="3689529"/>
                <a:ext cx="1222800" cy="532200"/>
              </a:xfrm>
              <a:prstGeom prst="rect">
                <a:avLst/>
              </a:prstGeom>
              <a:noFill/>
              <a:ln>
                <a:noFill/>
              </a:ln>
            </p:spPr>
            <p:txBody>
              <a:bodyPr anchorCtr="0" anchor="t" bIns="18275" lIns="18275" spcFirstLastPara="1" rIns="18275" wrap="square" tIns="18275">
                <a:noAutofit/>
              </a:bodyPr>
              <a:lstStyle/>
              <a:p>
                <a:pPr indent="0" lvl="0" marL="0" rtl="0" algn="l">
                  <a:spcBef>
                    <a:spcPts val="0"/>
                  </a:spcBef>
                  <a:spcAft>
                    <a:spcPts val="0"/>
                  </a:spcAft>
                  <a:buNone/>
                </a:pPr>
                <a:r>
                  <a:rPr lang="en-US" sz="3600">
                    <a:solidFill>
                      <a:srgbClr val="422C1A"/>
                    </a:solidFill>
                    <a:latin typeface="Onest Thin"/>
                    <a:ea typeface="Onest Thin"/>
                    <a:cs typeface="Onest Thin"/>
                    <a:sym typeface="Onest Thin"/>
                  </a:rPr>
                  <a:t>~239</a:t>
                </a:r>
                <a:endParaRPr sz="3600">
                  <a:solidFill>
                    <a:srgbClr val="422C1A"/>
                  </a:solidFill>
                  <a:latin typeface="Onest Thin"/>
                  <a:ea typeface="Onest Thin"/>
                  <a:cs typeface="Onest Thin"/>
                  <a:sym typeface="Onest Thin"/>
                </a:endParaRPr>
              </a:p>
            </p:txBody>
          </p:sp>
          <p:sp>
            <p:nvSpPr>
              <p:cNvPr id="388" name="Google Shape;388;p34"/>
              <p:cNvSpPr/>
              <p:nvPr/>
            </p:nvSpPr>
            <p:spPr>
              <a:xfrm>
                <a:off x="0" y="2574820"/>
                <a:ext cx="1728600" cy="940800"/>
              </a:xfrm>
              <a:prstGeom prst="roundRect">
                <a:avLst>
                  <a:gd fmla="val 24041" name="adj"/>
                </a:avLst>
              </a:prstGeom>
              <a:solidFill>
                <a:srgbClr val="FFF5D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nest"/>
                  <a:ea typeface="Onest"/>
                  <a:cs typeface="Onest"/>
                  <a:sym typeface="Onest"/>
                </a:endParaRPr>
              </a:p>
            </p:txBody>
          </p:sp>
          <p:sp>
            <p:nvSpPr>
              <p:cNvPr id="389" name="Google Shape;389;p34"/>
              <p:cNvSpPr/>
              <p:nvPr/>
            </p:nvSpPr>
            <p:spPr>
              <a:xfrm>
                <a:off x="0" y="2574748"/>
                <a:ext cx="3336900" cy="940800"/>
              </a:xfrm>
              <a:prstGeom prst="roundRect">
                <a:avLst>
                  <a:gd fmla="val 50000" name="adj"/>
                </a:avLst>
              </a:prstGeom>
              <a:solidFill>
                <a:srgbClr val="FFF5D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nest"/>
                  <a:ea typeface="Onest"/>
                  <a:cs typeface="Onest"/>
                  <a:sym typeface="Onest"/>
                </a:endParaRPr>
              </a:p>
            </p:txBody>
          </p:sp>
          <p:sp>
            <p:nvSpPr>
              <p:cNvPr id="390" name="Google Shape;390;p34"/>
              <p:cNvSpPr txBox="1"/>
              <p:nvPr/>
            </p:nvSpPr>
            <p:spPr>
              <a:xfrm>
                <a:off x="505859" y="2665429"/>
                <a:ext cx="1222800" cy="532200"/>
              </a:xfrm>
              <a:prstGeom prst="rect">
                <a:avLst/>
              </a:prstGeom>
              <a:noFill/>
              <a:ln>
                <a:noFill/>
              </a:ln>
            </p:spPr>
            <p:txBody>
              <a:bodyPr anchorCtr="0" anchor="t" bIns="18275" lIns="18275" spcFirstLastPara="1" rIns="18275" wrap="square" tIns="18275">
                <a:noAutofit/>
              </a:bodyPr>
              <a:lstStyle/>
              <a:p>
                <a:pPr indent="0" lvl="0" marL="0" rtl="0" algn="l">
                  <a:spcBef>
                    <a:spcPts val="0"/>
                  </a:spcBef>
                  <a:spcAft>
                    <a:spcPts val="0"/>
                  </a:spcAft>
                  <a:buNone/>
                </a:pPr>
                <a:r>
                  <a:rPr lang="en-US" sz="3600">
                    <a:solidFill>
                      <a:srgbClr val="422C1A"/>
                    </a:solidFill>
                    <a:latin typeface="Onest Thin"/>
                    <a:ea typeface="Onest Thin"/>
                    <a:cs typeface="Onest Thin"/>
                    <a:sym typeface="Onest Thin"/>
                  </a:rPr>
                  <a:t>~467</a:t>
                </a:r>
                <a:endParaRPr sz="3600">
                  <a:solidFill>
                    <a:srgbClr val="422C1A"/>
                  </a:solidFill>
                  <a:latin typeface="Onest Thin"/>
                  <a:ea typeface="Onest Thin"/>
                  <a:cs typeface="Onest Thin"/>
                  <a:sym typeface="Onest Thin"/>
                </a:endParaRPr>
              </a:p>
            </p:txBody>
          </p:sp>
        </p:grpSp>
        <p:sp>
          <p:nvSpPr>
            <p:cNvPr id="391" name="Google Shape;391;p34"/>
            <p:cNvSpPr/>
            <p:nvPr/>
          </p:nvSpPr>
          <p:spPr>
            <a:xfrm>
              <a:off x="2452793" y="1614055"/>
              <a:ext cx="814200" cy="814200"/>
            </a:xfrm>
            <a:prstGeom prst="ellipse">
              <a:avLst/>
            </a:prstGeom>
            <a:solidFill>
              <a:srgbClr val="00884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nest"/>
                <a:ea typeface="Onest"/>
                <a:cs typeface="Onest"/>
                <a:sym typeface="Onest"/>
              </a:endParaRPr>
            </a:p>
          </p:txBody>
        </p:sp>
        <p:sp>
          <p:nvSpPr>
            <p:cNvPr id="392" name="Google Shape;392;p34"/>
            <p:cNvSpPr/>
            <p:nvPr/>
          </p:nvSpPr>
          <p:spPr>
            <a:xfrm>
              <a:off x="2452793" y="3662183"/>
              <a:ext cx="814200" cy="814200"/>
            </a:xfrm>
            <a:prstGeom prst="ellipse">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nest"/>
                <a:ea typeface="Onest"/>
                <a:cs typeface="Onest"/>
                <a:sym typeface="Onest"/>
              </a:endParaRPr>
            </a:p>
          </p:txBody>
        </p:sp>
        <p:sp>
          <p:nvSpPr>
            <p:cNvPr id="393" name="Google Shape;393;p34"/>
            <p:cNvSpPr/>
            <p:nvPr/>
          </p:nvSpPr>
          <p:spPr>
            <a:xfrm>
              <a:off x="2452793" y="2638083"/>
              <a:ext cx="814200" cy="814200"/>
            </a:xfrm>
            <a:prstGeom prst="ellipse">
              <a:avLst/>
            </a:prstGeom>
            <a:solidFill>
              <a:srgbClr val="00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Onest"/>
                <a:ea typeface="Onest"/>
                <a:cs typeface="Onest"/>
                <a:sym typeface="Onest"/>
              </a:endParaRPr>
            </a:p>
          </p:txBody>
        </p:sp>
      </p:grpSp>
      <p:pic>
        <p:nvPicPr>
          <p:cNvPr id="394" name="Google Shape;394;p34" title="Chart"/>
          <p:cNvPicPr preferRelativeResize="0"/>
          <p:nvPr/>
        </p:nvPicPr>
        <p:blipFill>
          <a:blip r:embed="rId3">
            <a:alphaModFix/>
          </a:blip>
          <a:stretch>
            <a:fillRect/>
          </a:stretch>
        </p:blipFill>
        <p:spPr>
          <a:xfrm>
            <a:off x="3641499" y="1010099"/>
            <a:ext cx="8321901" cy="5145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35"/>
          <p:cNvSpPr txBox="1"/>
          <p:nvPr>
            <p:ph type="title"/>
          </p:nvPr>
        </p:nvSpPr>
        <p:spPr>
          <a:xfrm>
            <a:off x="-138125" y="1128975"/>
            <a:ext cx="2831100" cy="39054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sz="3900">
                <a:solidFill>
                  <a:schemeClr val="dk2"/>
                </a:solidFill>
                <a:latin typeface="Merriweather"/>
                <a:ea typeface="Merriweather"/>
                <a:cs typeface="Merriweather"/>
                <a:sym typeface="Merriweather"/>
              </a:rPr>
              <a:t>CRE Division Data </a:t>
            </a:r>
            <a:endParaRPr sz="3900">
              <a:solidFill>
                <a:schemeClr val="dk2"/>
              </a:solidFill>
              <a:latin typeface="Merriweather"/>
              <a:ea typeface="Merriweather"/>
              <a:cs typeface="Merriweather"/>
              <a:sym typeface="Merriweather"/>
            </a:endParaRPr>
          </a:p>
          <a:p>
            <a:pPr indent="0" lvl="0" marL="0" rtl="0" algn="ctr">
              <a:spcBef>
                <a:spcPts val="0"/>
              </a:spcBef>
              <a:spcAft>
                <a:spcPts val="0"/>
              </a:spcAft>
              <a:buNone/>
            </a:pPr>
            <a:r>
              <a:rPr lang="en-US" sz="2500">
                <a:solidFill>
                  <a:schemeClr val="dk2"/>
                </a:solidFill>
                <a:latin typeface="Merriweather"/>
                <a:ea typeface="Merriweather"/>
                <a:cs typeface="Merriweather"/>
                <a:sym typeface="Merriweather"/>
              </a:rPr>
              <a:t>(by School)</a:t>
            </a:r>
            <a:endParaRPr sz="2500">
              <a:solidFill>
                <a:schemeClr val="dk2"/>
              </a:solidFill>
              <a:latin typeface="Merriweather"/>
              <a:ea typeface="Merriweather"/>
              <a:cs typeface="Merriweather"/>
              <a:sym typeface="Merriweather"/>
            </a:endParaRPr>
          </a:p>
        </p:txBody>
      </p:sp>
      <p:graphicFrame>
        <p:nvGraphicFramePr>
          <p:cNvPr id="400" name="Google Shape;400;p35"/>
          <p:cNvGraphicFramePr/>
          <p:nvPr/>
        </p:nvGraphicFramePr>
        <p:xfrm>
          <a:off x="2375350" y="121663"/>
          <a:ext cx="3000000" cy="3000000"/>
        </p:xfrm>
        <a:graphic>
          <a:graphicData uri="http://schemas.openxmlformats.org/drawingml/2006/table">
            <a:tbl>
              <a:tblPr>
                <a:noFill/>
                <a:tableStyleId>{8AAD671F-FD6A-4A18-8FDF-23171EC1E10D}</a:tableStyleId>
              </a:tblPr>
              <a:tblGrid>
                <a:gridCol w="2655375"/>
                <a:gridCol w="1752550"/>
                <a:gridCol w="1540075"/>
                <a:gridCol w="1659625"/>
                <a:gridCol w="1898600"/>
              </a:tblGrid>
              <a:tr h="119400">
                <a:tc>
                  <a:txBody>
                    <a:bodyPr/>
                    <a:lstStyle/>
                    <a:p>
                      <a:pPr indent="0" lvl="0" marL="0" rtl="0" algn="l">
                        <a:lnSpc>
                          <a:spcPct val="115000"/>
                        </a:lnSpc>
                        <a:spcBef>
                          <a:spcPts val="0"/>
                        </a:spcBef>
                        <a:spcAft>
                          <a:spcPts val="0"/>
                        </a:spcAft>
                        <a:buNone/>
                      </a:pPr>
                      <a:r>
                        <a:rPr b="1" lang="en-US" sz="1000">
                          <a:solidFill>
                            <a:srgbClr val="FFFFFF"/>
                          </a:solidFill>
                          <a:latin typeface="Roboto"/>
                          <a:ea typeface="Roboto"/>
                          <a:cs typeface="Roboto"/>
                          <a:sym typeface="Roboto"/>
                        </a:rPr>
                        <a:t>School/Site</a:t>
                      </a:r>
                      <a:endParaRPr b="1" sz="1000">
                        <a:solidFill>
                          <a:srgbClr val="FFFFFF"/>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356854"/>
                      </a:solidFill>
                      <a:prstDash val="solid"/>
                      <a:round/>
                      <a:headEnd len="sm" w="sm" type="none"/>
                      <a:tailEnd len="sm" w="sm" type="none"/>
                    </a:lnR>
                    <a:lnT cap="flat" cmpd="sng" w="7925">
                      <a:solidFill>
                        <a:srgbClr val="284E3F"/>
                      </a:solidFill>
                      <a:prstDash val="solid"/>
                      <a:round/>
                      <a:headEnd len="sm" w="sm" type="none"/>
                      <a:tailEnd len="sm" w="sm" type="none"/>
                    </a:lnT>
                    <a:lnB cap="flat" cmpd="sng" w="7925">
                      <a:solidFill>
                        <a:srgbClr val="284E3F"/>
                      </a:solidFill>
                      <a:prstDash val="solid"/>
                      <a:round/>
                      <a:headEnd len="sm" w="sm" type="none"/>
                      <a:tailEnd len="sm" w="sm" type="none"/>
                    </a:lnB>
                    <a:solidFill>
                      <a:srgbClr val="356854"/>
                    </a:solidFill>
                  </a:tcPr>
                </a:tc>
                <a:tc>
                  <a:txBody>
                    <a:bodyPr/>
                    <a:lstStyle/>
                    <a:p>
                      <a:pPr indent="0" lvl="0" marL="0" rtl="0" algn="l">
                        <a:lnSpc>
                          <a:spcPct val="115000"/>
                        </a:lnSpc>
                        <a:spcBef>
                          <a:spcPts val="0"/>
                        </a:spcBef>
                        <a:spcAft>
                          <a:spcPts val="0"/>
                        </a:spcAft>
                        <a:buNone/>
                      </a:pPr>
                      <a:r>
                        <a:rPr b="1" lang="en-US" sz="1000">
                          <a:solidFill>
                            <a:srgbClr val="FFFFFF"/>
                          </a:solidFill>
                          <a:latin typeface="Roboto"/>
                          <a:ea typeface="Roboto"/>
                          <a:cs typeface="Roboto"/>
                          <a:sym typeface="Roboto"/>
                        </a:rPr>
                        <a:t>Credentialed</a:t>
                      </a:r>
                      <a:endParaRPr b="1" sz="1000">
                        <a:solidFill>
                          <a:srgbClr val="FFFFFF"/>
                        </a:solidFill>
                        <a:latin typeface="Roboto"/>
                        <a:ea typeface="Roboto"/>
                        <a:cs typeface="Roboto"/>
                        <a:sym typeface="Roboto"/>
                      </a:endParaRPr>
                    </a:p>
                  </a:txBody>
                  <a:tcPr marT="19050" marB="19050" marR="76200" marL="76200" anchor="ctr">
                    <a:lnL cap="flat" cmpd="sng" w="7925">
                      <a:solidFill>
                        <a:srgbClr val="356854"/>
                      </a:solidFill>
                      <a:prstDash val="solid"/>
                      <a:round/>
                      <a:headEnd len="sm" w="sm" type="none"/>
                      <a:tailEnd len="sm" w="sm" type="none"/>
                    </a:lnL>
                    <a:lnR cap="flat" cmpd="sng" w="7925">
                      <a:solidFill>
                        <a:srgbClr val="356854"/>
                      </a:solidFill>
                      <a:prstDash val="solid"/>
                      <a:round/>
                      <a:headEnd len="sm" w="sm" type="none"/>
                      <a:tailEnd len="sm" w="sm" type="none"/>
                    </a:lnR>
                    <a:lnT cap="flat" cmpd="sng" w="7925">
                      <a:solidFill>
                        <a:srgbClr val="284E3F"/>
                      </a:solidFill>
                      <a:prstDash val="solid"/>
                      <a:round/>
                      <a:headEnd len="sm" w="sm" type="none"/>
                      <a:tailEnd len="sm" w="sm" type="none"/>
                    </a:lnT>
                    <a:lnB cap="flat" cmpd="sng" w="7925">
                      <a:solidFill>
                        <a:srgbClr val="284E3F"/>
                      </a:solidFill>
                      <a:prstDash val="solid"/>
                      <a:round/>
                      <a:headEnd len="sm" w="sm" type="none"/>
                      <a:tailEnd len="sm" w="sm" type="none"/>
                    </a:lnB>
                    <a:solidFill>
                      <a:srgbClr val="356854"/>
                    </a:solidFill>
                  </a:tcPr>
                </a:tc>
                <a:tc>
                  <a:txBody>
                    <a:bodyPr/>
                    <a:lstStyle/>
                    <a:p>
                      <a:pPr indent="0" lvl="0" marL="0" rtl="0" algn="l">
                        <a:lnSpc>
                          <a:spcPct val="115000"/>
                        </a:lnSpc>
                        <a:spcBef>
                          <a:spcPts val="0"/>
                        </a:spcBef>
                        <a:spcAft>
                          <a:spcPts val="0"/>
                        </a:spcAft>
                        <a:buNone/>
                      </a:pPr>
                      <a:r>
                        <a:rPr b="1" lang="en-US" sz="1000">
                          <a:solidFill>
                            <a:srgbClr val="FFFFFF"/>
                          </a:solidFill>
                          <a:latin typeface="Roboto"/>
                          <a:ea typeface="Roboto"/>
                          <a:cs typeface="Roboto"/>
                          <a:sym typeface="Roboto"/>
                        </a:rPr>
                        <a:t>In Progress</a:t>
                      </a:r>
                      <a:endParaRPr b="1" sz="1000">
                        <a:solidFill>
                          <a:srgbClr val="FFFFFF"/>
                        </a:solidFill>
                        <a:latin typeface="Roboto"/>
                        <a:ea typeface="Roboto"/>
                        <a:cs typeface="Roboto"/>
                        <a:sym typeface="Roboto"/>
                      </a:endParaRPr>
                    </a:p>
                  </a:txBody>
                  <a:tcPr marT="19050" marB="19050" marR="76200" marL="76200" anchor="ctr">
                    <a:lnL cap="flat" cmpd="sng" w="7925">
                      <a:solidFill>
                        <a:srgbClr val="356854"/>
                      </a:solidFill>
                      <a:prstDash val="solid"/>
                      <a:round/>
                      <a:headEnd len="sm" w="sm" type="none"/>
                      <a:tailEnd len="sm" w="sm" type="none"/>
                    </a:lnL>
                    <a:lnR cap="flat" cmpd="sng" w="7925">
                      <a:solidFill>
                        <a:srgbClr val="356854"/>
                      </a:solidFill>
                      <a:prstDash val="solid"/>
                      <a:round/>
                      <a:headEnd len="sm" w="sm" type="none"/>
                      <a:tailEnd len="sm" w="sm" type="none"/>
                    </a:lnR>
                    <a:lnT cap="flat" cmpd="sng" w="7925">
                      <a:solidFill>
                        <a:srgbClr val="284E3F"/>
                      </a:solidFill>
                      <a:prstDash val="solid"/>
                      <a:round/>
                      <a:headEnd len="sm" w="sm" type="none"/>
                      <a:tailEnd len="sm" w="sm" type="none"/>
                    </a:lnT>
                    <a:lnB cap="flat" cmpd="sng" w="7925">
                      <a:solidFill>
                        <a:srgbClr val="284E3F"/>
                      </a:solidFill>
                      <a:prstDash val="solid"/>
                      <a:round/>
                      <a:headEnd len="sm" w="sm" type="none"/>
                      <a:tailEnd len="sm" w="sm" type="none"/>
                    </a:lnB>
                    <a:solidFill>
                      <a:srgbClr val="356854"/>
                    </a:solidFill>
                  </a:tcPr>
                </a:tc>
                <a:tc>
                  <a:txBody>
                    <a:bodyPr/>
                    <a:lstStyle/>
                    <a:p>
                      <a:pPr indent="0" lvl="0" marL="0" rtl="0" algn="l">
                        <a:lnSpc>
                          <a:spcPct val="115000"/>
                        </a:lnSpc>
                        <a:spcBef>
                          <a:spcPts val="0"/>
                        </a:spcBef>
                        <a:spcAft>
                          <a:spcPts val="0"/>
                        </a:spcAft>
                        <a:buNone/>
                      </a:pPr>
                      <a:r>
                        <a:rPr b="1" lang="en-US" sz="1000">
                          <a:solidFill>
                            <a:srgbClr val="FFFFFF"/>
                          </a:solidFill>
                          <a:latin typeface="Roboto"/>
                          <a:ea typeface="Roboto"/>
                          <a:cs typeface="Roboto"/>
                          <a:sym typeface="Roboto"/>
                        </a:rPr>
                        <a:t>Hasn’t Started</a:t>
                      </a:r>
                      <a:endParaRPr b="1" sz="1000">
                        <a:solidFill>
                          <a:srgbClr val="FFFFFF"/>
                        </a:solidFill>
                        <a:latin typeface="Roboto"/>
                        <a:ea typeface="Roboto"/>
                        <a:cs typeface="Roboto"/>
                        <a:sym typeface="Roboto"/>
                      </a:endParaRPr>
                    </a:p>
                  </a:txBody>
                  <a:tcPr marT="19050" marB="19050" marR="76200" marL="76200" anchor="ctr">
                    <a:lnL cap="flat" cmpd="sng" w="7925">
                      <a:solidFill>
                        <a:srgbClr val="356854"/>
                      </a:solidFill>
                      <a:prstDash val="solid"/>
                      <a:round/>
                      <a:headEnd len="sm" w="sm" type="none"/>
                      <a:tailEnd len="sm" w="sm" type="none"/>
                    </a:lnL>
                    <a:lnR cap="flat" cmpd="sng" w="7925">
                      <a:solidFill>
                        <a:srgbClr val="356854"/>
                      </a:solidFill>
                      <a:prstDash val="solid"/>
                      <a:round/>
                      <a:headEnd len="sm" w="sm" type="none"/>
                      <a:tailEnd len="sm" w="sm" type="none"/>
                    </a:lnR>
                    <a:lnT cap="flat" cmpd="sng" w="7925">
                      <a:solidFill>
                        <a:srgbClr val="284E3F"/>
                      </a:solidFill>
                      <a:prstDash val="solid"/>
                      <a:round/>
                      <a:headEnd len="sm" w="sm" type="none"/>
                      <a:tailEnd len="sm" w="sm" type="none"/>
                    </a:lnT>
                    <a:lnB cap="flat" cmpd="sng" w="7925">
                      <a:solidFill>
                        <a:srgbClr val="284E3F"/>
                      </a:solidFill>
                      <a:prstDash val="solid"/>
                      <a:round/>
                      <a:headEnd len="sm" w="sm" type="none"/>
                      <a:tailEnd len="sm" w="sm" type="none"/>
                    </a:lnB>
                    <a:solidFill>
                      <a:srgbClr val="356854"/>
                    </a:solidFill>
                  </a:tcPr>
                </a:tc>
                <a:tc>
                  <a:txBody>
                    <a:bodyPr/>
                    <a:lstStyle/>
                    <a:p>
                      <a:pPr indent="0" lvl="0" marL="0" rtl="0" algn="l">
                        <a:lnSpc>
                          <a:spcPct val="115000"/>
                        </a:lnSpc>
                        <a:spcBef>
                          <a:spcPts val="0"/>
                        </a:spcBef>
                        <a:spcAft>
                          <a:spcPts val="0"/>
                        </a:spcAft>
                        <a:buNone/>
                      </a:pPr>
                      <a:r>
                        <a:rPr b="1" lang="en-US" sz="1000">
                          <a:solidFill>
                            <a:srgbClr val="FFFFFF"/>
                          </a:solidFill>
                          <a:latin typeface="Roboto"/>
                          <a:ea typeface="Roboto"/>
                          <a:cs typeface="Roboto"/>
                          <a:sym typeface="Roboto"/>
                        </a:rPr>
                        <a:t>2026 Completion %</a:t>
                      </a:r>
                      <a:endParaRPr b="1" sz="1000">
                        <a:solidFill>
                          <a:srgbClr val="FFFFFF"/>
                        </a:solidFill>
                        <a:latin typeface="Roboto"/>
                        <a:ea typeface="Roboto"/>
                        <a:cs typeface="Roboto"/>
                        <a:sym typeface="Roboto"/>
                      </a:endParaRPr>
                    </a:p>
                  </a:txBody>
                  <a:tcPr marT="19050" marB="19050" marR="76200" marL="76200" anchor="ctr">
                    <a:lnL cap="flat" cmpd="sng" w="7925">
                      <a:solidFill>
                        <a:srgbClr val="356854"/>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284E3F"/>
                      </a:solidFill>
                      <a:prstDash val="solid"/>
                      <a:round/>
                      <a:headEnd len="sm" w="sm" type="none"/>
                      <a:tailEnd len="sm" w="sm" type="none"/>
                    </a:lnT>
                    <a:lnB cap="flat" cmpd="sng" w="7925">
                      <a:solidFill>
                        <a:srgbClr val="284E3F"/>
                      </a:solidFill>
                      <a:prstDash val="solid"/>
                      <a:round/>
                      <a:headEnd len="sm" w="sm" type="none"/>
                      <a:tailEnd len="sm" w="sm" type="none"/>
                    </a:lnB>
                    <a:solidFill>
                      <a:srgbClr val="356854"/>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ACE Academy Seminole Place</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284E3F"/>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73%</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284E3F"/>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9%</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284E3F"/>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18%</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284E3F"/>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9%</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284E3F"/>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Agnor Elementary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47%</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16%</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9%</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Albemarle High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47%</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38%</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16%</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12%</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Baker-Butler Elementary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50%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25%</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25%</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13%</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Broadus Wood Elementary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83%</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17%</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0%</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10%</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Brownsville Elementary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66%</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36%</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23%</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Burley Middle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70%</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30%</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38%</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Community Lab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46%</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36%</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18%</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7%</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Crozet Elementary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74%</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17%</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9%</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21%</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Greer Elementary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41%</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39%</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Henley Middle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61%</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39%</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0%</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25%</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Hollymead Elementary</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57%</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32%</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14%</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Ivy Elementary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84%</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13%</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31%</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Journey Middle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70%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11%</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37%</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Lakeside Middle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81%</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27%</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0%</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29%</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Monticello High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65%</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27%</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Mountain View Elem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47%</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47%</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8%</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13%</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Murray Elementary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77%</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8%</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15%</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12%</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Red Hill Elementary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52%</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24%</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24%</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Scottsville Elementary</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52%</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8%</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16%</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Stone-Robinson Elem.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57%</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17%</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11%</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11%</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Stony Point Elementary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58%</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12%</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31%</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Walton Middle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79%</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21%</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37%</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FFFFF"/>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Western Albemarle High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47%</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40%</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14%</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F6F8F9"/>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22%</a:t>
                      </a:r>
                      <a:endParaRPr sz="1300">
                        <a:solidFill>
                          <a:srgbClr val="434343"/>
                        </a:solidFill>
                        <a:latin typeface="Roboto"/>
                        <a:ea typeface="Roboto"/>
                        <a:cs typeface="Roboto"/>
                        <a:sym typeface="Roboto"/>
                      </a:endParaRPr>
                    </a:p>
                  </a:txBody>
                  <a:tcPr marT="19050" marB="19050" marR="76200" marL="76200" anchor="ctr">
                    <a:lnL cap="flat" cmpd="sng" w="7925">
                      <a:solidFill>
                        <a:srgbClr val="F6F8F9"/>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F6F8F9"/>
                      </a:solidFill>
                      <a:prstDash val="solid"/>
                      <a:round/>
                      <a:headEnd len="sm" w="sm" type="none"/>
                      <a:tailEnd len="sm" w="sm" type="none"/>
                    </a:lnB>
                    <a:solidFill>
                      <a:srgbClr val="F6F8F9"/>
                    </a:solidFill>
                  </a:tcPr>
                </a:tc>
              </a:tr>
              <a:tr h="252150">
                <a:tc>
                  <a:txBody>
                    <a:bodyPr/>
                    <a:lstStyle/>
                    <a:p>
                      <a:pPr indent="0" lvl="0" marL="0" rtl="0" algn="l">
                        <a:lnSpc>
                          <a:spcPct val="115000"/>
                        </a:lnSpc>
                        <a:spcBef>
                          <a:spcPts val="0"/>
                        </a:spcBef>
                        <a:spcAft>
                          <a:spcPts val="0"/>
                        </a:spcAft>
                        <a:buNone/>
                      </a:pPr>
                      <a:r>
                        <a:rPr lang="en-US" sz="1300">
                          <a:solidFill>
                            <a:srgbClr val="434343"/>
                          </a:solidFill>
                          <a:latin typeface="Roboto"/>
                          <a:ea typeface="Roboto"/>
                          <a:cs typeface="Roboto"/>
                          <a:sym typeface="Roboto"/>
                        </a:rPr>
                        <a:t>Woodbrook Elementary School</a:t>
                      </a:r>
                      <a:endParaRPr sz="1300">
                        <a:solidFill>
                          <a:srgbClr val="434343"/>
                        </a:solidFill>
                        <a:latin typeface="Roboto"/>
                        <a:ea typeface="Roboto"/>
                        <a:cs typeface="Roboto"/>
                        <a:sym typeface="Roboto"/>
                      </a:endParaRPr>
                    </a:p>
                  </a:txBody>
                  <a:tcPr marT="19050" marB="19050" marR="76200" marL="76200" anchor="ctr">
                    <a:lnL cap="flat" cmpd="sng" w="7925">
                      <a:solidFill>
                        <a:srgbClr val="284E3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284E3F"/>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42%</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284E3F"/>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48%</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284E3F"/>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11%</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FFFFF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284E3F"/>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US" sz="1300">
                          <a:solidFill>
                            <a:srgbClr val="434343"/>
                          </a:solidFill>
                          <a:latin typeface="Roboto"/>
                          <a:ea typeface="Roboto"/>
                          <a:cs typeface="Roboto"/>
                          <a:sym typeface="Roboto"/>
                        </a:rPr>
                        <a:t>6%</a:t>
                      </a:r>
                      <a:endParaRPr sz="1300">
                        <a:solidFill>
                          <a:srgbClr val="434343"/>
                        </a:solidFill>
                        <a:latin typeface="Roboto"/>
                        <a:ea typeface="Roboto"/>
                        <a:cs typeface="Roboto"/>
                        <a:sym typeface="Roboto"/>
                      </a:endParaRPr>
                    </a:p>
                  </a:txBody>
                  <a:tcPr marT="19050" marB="19050" marR="76200" marL="76200" anchor="ctr">
                    <a:lnL cap="flat" cmpd="sng" w="7925">
                      <a:solidFill>
                        <a:srgbClr val="FFFFFF"/>
                      </a:solidFill>
                      <a:prstDash val="solid"/>
                      <a:round/>
                      <a:headEnd len="sm" w="sm" type="none"/>
                      <a:tailEnd len="sm" w="sm" type="none"/>
                    </a:lnL>
                    <a:lnR cap="flat" cmpd="sng" w="7925">
                      <a:solidFill>
                        <a:srgbClr val="284E3F"/>
                      </a:solidFill>
                      <a:prstDash val="solid"/>
                      <a:round/>
                      <a:headEnd len="sm" w="sm" type="none"/>
                      <a:tailEnd len="sm" w="sm" type="none"/>
                    </a:lnR>
                    <a:lnT cap="flat" cmpd="sng" w="7925">
                      <a:solidFill>
                        <a:srgbClr val="F6F8F9"/>
                      </a:solidFill>
                      <a:prstDash val="solid"/>
                      <a:round/>
                      <a:headEnd len="sm" w="sm" type="none"/>
                      <a:tailEnd len="sm" w="sm" type="none"/>
                    </a:lnT>
                    <a:lnB cap="flat" cmpd="sng" w="7925">
                      <a:solidFill>
                        <a:srgbClr val="284E3F"/>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36"/>
          <p:cNvSpPr txBox="1"/>
          <p:nvPr>
            <p:ph type="title"/>
          </p:nvPr>
        </p:nvSpPr>
        <p:spPr>
          <a:xfrm>
            <a:off x="204725" y="227025"/>
            <a:ext cx="11551800" cy="11430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en-US">
                <a:solidFill>
                  <a:schemeClr val="dk2"/>
                </a:solidFill>
                <a:latin typeface="Merriweather"/>
                <a:ea typeface="Merriweather"/>
                <a:cs typeface="Merriweather"/>
                <a:sym typeface="Merriweather"/>
              </a:rPr>
              <a:t>Secondary Schools with the most earned micro-credentials in 25 - 26 SY</a:t>
            </a:r>
            <a:endParaRPr b="1">
              <a:solidFill>
                <a:schemeClr val="dk2"/>
              </a:solidFill>
              <a:latin typeface="Merriweather"/>
              <a:ea typeface="Merriweather"/>
              <a:cs typeface="Merriweather"/>
              <a:sym typeface="Merriweather"/>
            </a:endParaRPr>
          </a:p>
        </p:txBody>
      </p:sp>
      <p:grpSp>
        <p:nvGrpSpPr>
          <p:cNvPr id="406" name="Google Shape;406;p36"/>
          <p:cNvGrpSpPr/>
          <p:nvPr/>
        </p:nvGrpSpPr>
        <p:grpSpPr>
          <a:xfrm>
            <a:off x="375397" y="1563593"/>
            <a:ext cx="11441190" cy="5000564"/>
            <a:chOff x="1695450" y="1456200"/>
            <a:chExt cx="5753100" cy="2231100"/>
          </a:xfrm>
        </p:grpSpPr>
        <p:sp>
          <p:nvSpPr>
            <p:cNvPr id="407" name="Google Shape;407;p36"/>
            <p:cNvSpPr/>
            <p:nvPr/>
          </p:nvSpPr>
          <p:spPr>
            <a:xfrm>
              <a:off x="1695450" y="1456200"/>
              <a:ext cx="5753100" cy="2231100"/>
            </a:xfrm>
            <a:prstGeom prst="roundRect">
              <a:avLst>
                <a:gd fmla="val 16667" name="adj"/>
              </a:avLst>
            </a:prstGeom>
            <a:solidFill>
              <a:srgbClr val="95E4CA"/>
            </a:solidFill>
            <a:ln>
              <a:noFill/>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sp>
          <p:nvSpPr>
            <p:cNvPr id="408" name="Google Shape;408;p36"/>
            <p:cNvSpPr txBox="1"/>
            <p:nvPr/>
          </p:nvSpPr>
          <p:spPr>
            <a:xfrm>
              <a:off x="2786000" y="2291625"/>
              <a:ext cx="4180800" cy="483000"/>
            </a:xfrm>
            <a:prstGeom prst="rect">
              <a:avLst/>
            </a:prstGeom>
            <a:noFill/>
            <a:ln>
              <a:noFill/>
            </a:ln>
          </p:spPr>
          <p:txBody>
            <a:bodyPr anchorCtr="0" anchor="t" bIns="181800" lIns="0" spcFirstLastPara="1" rIns="181800" wrap="square" tIns="181800">
              <a:normAutofit fontScale="85000" lnSpcReduction="20000"/>
            </a:bodyPr>
            <a:lstStyle/>
            <a:p>
              <a:pPr indent="0" lvl="0" marL="0" marR="0" rtl="0" algn="l">
                <a:lnSpc>
                  <a:spcPct val="100000"/>
                </a:lnSpc>
                <a:spcBef>
                  <a:spcPts val="0"/>
                </a:spcBef>
                <a:spcAft>
                  <a:spcPts val="0"/>
                </a:spcAft>
                <a:buNone/>
              </a:pPr>
              <a:r>
                <a:rPr lang="en-US" sz="3381">
                  <a:latin typeface="Onest"/>
                  <a:ea typeface="Onest"/>
                  <a:cs typeface="Onest"/>
                  <a:sym typeface="Onest"/>
                </a:rPr>
                <a:t>Journey Middle School - 37% completion</a:t>
              </a:r>
              <a:endParaRPr sz="3381">
                <a:latin typeface="Onest"/>
                <a:ea typeface="Onest"/>
                <a:cs typeface="Onest"/>
                <a:sym typeface="Onest"/>
              </a:endParaRPr>
            </a:p>
            <a:p>
              <a:pPr indent="0" lvl="0" marL="0" marR="0" rtl="0" algn="l">
                <a:lnSpc>
                  <a:spcPct val="100000"/>
                </a:lnSpc>
                <a:spcBef>
                  <a:spcPts val="0"/>
                </a:spcBef>
                <a:spcAft>
                  <a:spcPts val="0"/>
                </a:spcAft>
                <a:buNone/>
              </a:pPr>
              <a:r>
                <a:rPr lang="en-US" sz="3381">
                  <a:latin typeface="Onest"/>
                  <a:ea typeface="Onest"/>
                  <a:cs typeface="Onest"/>
                  <a:sym typeface="Onest"/>
                </a:rPr>
                <a:t>70% total</a:t>
              </a:r>
              <a:endParaRPr sz="3381">
                <a:latin typeface="Onest"/>
                <a:ea typeface="Onest"/>
                <a:cs typeface="Onest"/>
                <a:sym typeface="Onest"/>
              </a:endParaRPr>
            </a:p>
          </p:txBody>
        </p:sp>
        <p:sp>
          <p:nvSpPr>
            <p:cNvPr id="409" name="Google Shape;409;p36"/>
            <p:cNvSpPr txBox="1"/>
            <p:nvPr/>
          </p:nvSpPr>
          <p:spPr>
            <a:xfrm>
              <a:off x="2786000" y="1698100"/>
              <a:ext cx="4180800" cy="483000"/>
            </a:xfrm>
            <a:prstGeom prst="rect">
              <a:avLst/>
            </a:prstGeom>
            <a:noFill/>
            <a:ln>
              <a:noFill/>
            </a:ln>
          </p:spPr>
          <p:txBody>
            <a:bodyPr anchorCtr="0" anchor="t" bIns="181800" lIns="0" spcFirstLastPara="1" rIns="181800" wrap="square" tIns="181800">
              <a:normAutofit fontScale="85000" lnSpcReduction="20000"/>
            </a:bodyPr>
            <a:lstStyle/>
            <a:p>
              <a:pPr indent="0" lvl="0" marL="0" rtl="0" algn="l">
                <a:spcBef>
                  <a:spcPts val="0"/>
                </a:spcBef>
                <a:spcAft>
                  <a:spcPts val="0"/>
                </a:spcAft>
                <a:buNone/>
              </a:pPr>
              <a:r>
                <a:rPr lang="en-US" sz="3381">
                  <a:latin typeface="Onest"/>
                  <a:ea typeface="Onest"/>
                  <a:cs typeface="Onest"/>
                  <a:sym typeface="Onest"/>
                </a:rPr>
                <a:t>Burley Middle School - 38% completion </a:t>
              </a:r>
              <a:endParaRPr sz="3381">
                <a:latin typeface="Onest"/>
                <a:ea typeface="Onest"/>
                <a:cs typeface="Onest"/>
                <a:sym typeface="Onest"/>
              </a:endParaRPr>
            </a:p>
            <a:p>
              <a:pPr indent="0" lvl="0" marL="0" rtl="0" algn="l">
                <a:spcBef>
                  <a:spcPts val="0"/>
                </a:spcBef>
                <a:spcAft>
                  <a:spcPts val="0"/>
                </a:spcAft>
                <a:buNone/>
              </a:pPr>
              <a:r>
                <a:rPr lang="en-US" sz="3381">
                  <a:latin typeface="Onest"/>
                  <a:ea typeface="Onest"/>
                  <a:cs typeface="Onest"/>
                  <a:sym typeface="Onest"/>
                </a:rPr>
                <a:t>70% total</a:t>
              </a:r>
              <a:endParaRPr sz="3381">
                <a:latin typeface="Onest"/>
                <a:ea typeface="Onest"/>
                <a:cs typeface="Onest"/>
                <a:sym typeface="Onest"/>
              </a:endParaRPr>
            </a:p>
          </p:txBody>
        </p:sp>
        <p:sp>
          <p:nvSpPr>
            <p:cNvPr id="410" name="Google Shape;410;p36"/>
            <p:cNvSpPr txBox="1"/>
            <p:nvPr/>
          </p:nvSpPr>
          <p:spPr>
            <a:xfrm>
              <a:off x="2786000" y="2885125"/>
              <a:ext cx="4180800" cy="483000"/>
            </a:xfrm>
            <a:prstGeom prst="rect">
              <a:avLst/>
            </a:prstGeom>
            <a:noFill/>
            <a:ln>
              <a:noFill/>
            </a:ln>
          </p:spPr>
          <p:txBody>
            <a:bodyPr anchorCtr="0" anchor="t" bIns="181800" lIns="0" spcFirstLastPara="1" rIns="181800" wrap="square" tIns="181800">
              <a:normAutofit fontScale="85000" lnSpcReduction="20000"/>
            </a:bodyPr>
            <a:lstStyle/>
            <a:p>
              <a:pPr indent="0" lvl="0" marL="0" marR="0" rtl="0" algn="l">
                <a:lnSpc>
                  <a:spcPct val="100000"/>
                </a:lnSpc>
                <a:spcBef>
                  <a:spcPts val="0"/>
                </a:spcBef>
                <a:spcAft>
                  <a:spcPts val="0"/>
                </a:spcAft>
                <a:buNone/>
              </a:pPr>
              <a:r>
                <a:rPr lang="en-US" sz="3381">
                  <a:latin typeface="Onest"/>
                  <a:ea typeface="Onest"/>
                  <a:cs typeface="Onest"/>
                  <a:sym typeface="Onest"/>
                </a:rPr>
                <a:t>Walton Middle School - 37% completion</a:t>
              </a:r>
              <a:br>
                <a:rPr lang="en-US" sz="3381">
                  <a:latin typeface="Onest"/>
                  <a:ea typeface="Onest"/>
                  <a:cs typeface="Onest"/>
                  <a:sym typeface="Onest"/>
                </a:rPr>
              </a:br>
              <a:r>
                <a:rPr lang="en-US" sz="3381">
                  <a:latin typeface="Onest"/>
                  <a:ea typeface="Onest"/>
                  <a:cs typeface="Onest"/>
                  <a:sym typeface="Onest"/>
                </a:rPr>
                <a:t>79% total</a:t>
              </a:r>
              <a:endParaRPr sz="3381">
                <a:latin typeface="Onest"/>
                <a:ea typeface="Onest"/>
                <a:cs typeface="Onest"/>
                <a:sym typeface="Onest"/>
              </a:endParaRPr>
            </a:p>
          </p:txBody>
        </p:sp>
        <p:cxnSp>
          <p:nvCxnSpPr>
            <p:cNvPr id="411" name="Google Shape;411;p36"/>
            <p:cNvCxnSpPr/>
            <p:nvPr/>
          </p:nvCxnSpPr>
          <p:spPr>
            <a:xfrm flipH="1" rot="10800000">
              <a:off x="2402925" y="2170225"/>
              <a:ext cx="4563900" cy="6600"/>
            </a:xfrm>
            <a:prstGeom prst="straightConnector1">
              <a:avLst/>
            </a:prstGeom>
            <a:noFill/>
            <a:ln cap="flat" cmpd="sng" w="18950">
              <a:solidFill>
                <a:srgbClr val="005A5A"/>
              </a:solidFill>
              <a:prstDash val="solid"/>
              <a:round/>
              <a:headEnd len="med" w="med" type="none"/>
              <a:tailEnd len="med" w="med" type="none"/>
            </a:ln>
          </p:spPr>
        </p:cxnSp>
        <p:cxnSp>
          <p:nvCxnSpPr>
            <p:cNvPr id="412" name="Google Shape;412;p36"/>
            <p:cNvCxnSpPr/>
            <p:nvPr/>
          </p:nvCxnSpPr>
          <p:spPr>
            <a:xfrm flipH="1" rot="10800000">
              <a:off x="2402925" y="2761639"/>
              <a:ext cx="4563900" cy="6600"/>
            </a:xfrm>
            <a:prstGeom prst="straightConnector1">
              <a:avLst/>
            </a:prstGeom>
            <a:noFill/>
            <a:ln cap="flat" cmpd="sng" w="18950">
              <a:solidFill>
                <a:srgbClr val="005A5A"/>
              </a:solidFill>
              <a:prstDash val="solid"/>
              <a:round/>
              <a:headEnd len="med" w="med" type="none"/>
              <a:tailEnd len="med" w="med" type="none"/>
            </a:ln>
          </p:spPr>
        </p:cxnSp>
        <p:cxnSp>
          <p:nvCxnSpPr>
            <p:cNvPr id="413" name="Google Shape;413;p36"/>
            <p:cNvCxnSpPr/>
            <p:nvPr/>
          </p:nvCxnSpPr>
          <p:spPr>
            <a:xfrm flipH="1" rot="10800000">
              <a:off x="2402925" y="3358250"/>
              <a:ext cx="4563900" cy="6600"/>
            </a:xfrm>
            <a:prstGeom prst="straightConnector1">
              <a:avLst/>
            </a:prstGeom>
            <a:noFill/>
            <a:ln cap="flat" cmpd="sng" w="18950">
              <a:solidFill>
                <a:srgbClr val="005A5A"/>
              </a:solidFill>
              <a:prstDash val="solid"/>
              <a:round/>
              <a:headEnd len="med" w="med" type="none"/>
              <a:tailEnd len="med" w="med" type="none"/>
            </a:ln>
          </p:spPr>
        </p:cxnSp>
        <p:sp>
          <p:nvSpPr>
            <p:cNvPr id="414" name="Google Shape;414;p36"/>
            <p:cNvSpPr/>
            <p:nvPr/>
          </p:nvSpPr>
          <p:spPr>
            <a:xfrm>
              <a:off x="2098975" y="1852225"/>
              <a:ext cx="375000" cy="324600"/>
            </a:xfrm>
            <a:prstGeom prst="triangle">
              <a:avLst>
                <a:gd fmla="val 50000" name="adj"/>
              </a:avLst>
            </a:prstGeom>
            <a:solidFill>
              <a:srgbClr val="005A5A"/>
            </a:solidFill>
            <a:ln cap="flat" cmpd="sng" w="18950">
              <a:solidFill>
                <a:srgbClr val="005A5A"/>
              </a:solidFill>
              <a:prstDash val="solid"/>
              <a:round/>
              <a:headEnd len="sm" w="sm" type="none"/>
              <a:tailEnd len="sm" w="sm" type="none"/>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sp>
          <p:nvSpPr>
            <p:cNvPr id="415" name="Google Shape;415;p36"/>
            <p:cNvSpPr/>
            <p:nvPr/>
          </p:nvSpPr>
          <p:spPr>
            <a:xfrm>
              <a:off x="2098975" y="2446238"/>
              <a:ext cx="375000" cy="324600"/>
            </a:xfrm>
            <a:prstGeom prst="triangle">
              <a:avLst>
                <a:gd fmla="val 50000" name="adj"/>
              </a:avLst>
            </a:prstGeom>
            <a:solidFill>
              <a:srgbClr val="005A5A"/>
            </a:solidFill>
            <a:ln cap="flat" cmpd="sng" w="18950">
              <a:solidFill>
                <a:srgbClr val="005A5A"/>
              </a:solidFill>
              <a:prstDash val="solid"/>
              <a:round/>
              <a:headEnd len="sm" w="sm" type="none"/>
              <a:tailEnd len="sm" w="sm" type="none"/>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sp>
          <p:nvSpPr>
            <p:cNvPr id="416" name="Google Shape;416;p36"/>
            <p:cNvSpPr/>
            <p:nvPr/>
          </p:nvSpPr>
          <p:spPr>
            <a:xfrm>
              <a:off x="2098975" y="3040250"/>
              <a:ext cx="375000" cy="324600"/>
            </a:xfrm>
            <a:prstGeom prst="triangle">
              <a:avLst>
                <a:gd fmla="val 50000" name="adj"/>
              </a:avLst>
            </a:prstGeom>
            <a:solidFill>
              <a:srgbClr val="005A5A"/>
            </a:solidFill>
            <a:ln cap="flat" cmpd="sng" w="18950">
              <a:solidFill>
                <a:srgbClr val="005A5A"/>
              </a:solidFill>
              <a:prstDash val="solid"/>
              <a:round/>
              <a:headEnd len="sm" w="sm" type="none"/>
              <a:tailEnd len="sm" w="sm" type="none"/>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37"/>
          <p:cNvSpPr txBox="1"/>
          <p:nvPr>
            <p:ph type="title"/>
          </p:nvPr>
        </p:nvSpPr>
        <p:spPr>
          <a:xfrm>
            <a:off x="375400" y="227025"/>
            <a:ext cx="11512800" cy="11430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en-US">
                <a:solidFill>
                  <a:schemeClr val="dk2"/>
                </a:solidFill>
                <a:latin typeface="Merriweather"/>
                <a:ea typeface="Merriweather"/>
                <a:cs typeface="Merriweather"/>
                <a:sym typeface="Merriweather"/>
              </a:rPr>
              <a:t>Elementary Schools with the most earned micro-credentials in </a:t>
            </a:r>
            <a:r>
              <a:rPr b="1" lang="en-US">
                <a:solidFill>
                  <a:schemeClr val="dk2"/>
                </a:solidFill>
                <a:latin typeface="Merriweather"/>
                <a:ea typeface="Merriweather"/>
                <a:cs typeface="Merriweather"/>
                <a:sym typeface="Merriweather"/>
              </a:rPr>
              <a:t>25 - 26 SY</a:t>
            </a:r>
            <a:endParaRPr b="1">
              <a:solidFill>
                <a:schemeClr val="dk2"/>
              </a:solidFill>
              <a:latin typeface="Merriweather"/>
              <a:ea typeface="Merriweather"/>
              <a:cs typeface="Merriweather"/>
              <a:sym typeface="Merriweather"/>
            </a:endParaRPr>
          </a:p>
        </p:txBody>
      </p:sp>
      <p:grpSp>
        <p:nvGrpSpPr>
          <p:cNvPr id="422" name="Google Shape;422;p37"/>
          <p:cNvGrpSpPr/>
          <p:nvPr/>
        </p:nvGrpSpPr>
        <p:grpSpPr>
          <a:xfrm>
            <a:off x="375404" y="1563659"/>
            <a:ext cx="11441190" cy="4436989"/>
            <a:chOff x="1695450" y="1456200"/>
            <a:chExt cx="5753100" cy="2231100"/>
          </a:xfrm>
        </p:grpSpPr>
        <p:sp>
          <p:nvSpPr>
            <p:cNvPr id="423" name="Google Shape;423;p37"/>
            <p:cNvSpPr/>
            <p:nvPr/>
          </p:nvSpPr>
          <p:spPr>
            <a:xfrm>
              <a:off x="1695450" y="1456200"/>
              <a:ext cx="5753100" cy="2231100"/>
            </a:xfrm>
            <a:prstGeom prst="roundRect">
              <a:avLst>
                <a:gd fmla="val 16667" name="adj"/>
              </a:avLst>
            </a:prstGeom>
            <a:solidFill>
              <a:srgbClr val="95E4CA"/>
            </a:solidFill>
            <a:ln>
              <a:noFill/>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sp>
          <p:nvSpPr>
            <p:cNvPr id="424" name="Google Shape;424;p37"/>
            <p:cNvSpPr txBox="1"/>
            <p:nvPr/>
          </p:nvSpPr>
          <p:spPr>
            <a:xfrm>
              <a:off x="2786000" y="2291625"/>
              <a:ext cx="4180800" cy="483000"/>
            </a:xfrm>
            <a:prstGeom prst="rect">
              <a:avLst/>
            </a:prstGeom>
            <a:noFill/>
            <a:ln>
              <a:noFill/>
            </a:ln>
          </p:spPr>
          <p:txBody>
            <a:bodyPr anchorCtr="0" anchor="t" bIns="181800" lIns="0" spcFirstLastPara="1" rIns="181800" wrap="square" tIns="181800">
              <a:normAutofit fontScale="70000" lnSpcReduction="20000"/>
            </a:bodyPr>
            <a:lstStyle/>
            <a:p>
              <a:pPr indent="0" lvl="0" marL="0" marR="0" rtl="0" algn="l">
                <a:lnSpc>
                  <a:spcPct val="100000"/>
                </a:lnSpc>
                <a:spcBef>
                  <a:spcPts val="0"/>
                </a:spcBef>
                <a:spcAft>
                  <a:spcPts val="0"/>
                </a:spcAft>
                <a:buNone/>
              </a:pPr>
              <a:r>
                <a:rPr lang="en-US" sz="3381">
                  <a:latin typeface="Onest"/>
                  <a:ea typeface="Onest"/>
                  <a:cs typeface="Onest"/>
                  <a:sym typeface="Onest"/>
                </a:rPr>
                <a:t>Brownsville Elementary School - 23% completion</a:t>
              </a:r>
              <a:endParaRPr sz="3381">
                <a:latin typeface="Onest"/>
                <a:ea typeface="Onest"/>
                <a:cs typeface="Onest"/>
                <a:sym typeface="Onest"/>
              </a:endParaRPr>
            </a:p>
            <a:p>
              <a:pPr indent="0" lvl="0" marL="0" marR="0" rtl="0" algn="l">
                <a:lnSpc>
                  <a:spcPct val="100000"/>
                </a:lnSpc>
                <a:spcBef>
                  <a:spcPts val="0"/>
                </a:spcBef>
                <a:spcAft>
                  <a:spcPts val="0"/>
                </a:spcAft>
                <a:buNone/>
              </a:pPr>
              <a:r>
                <a:rPr lang="en-US" sz="3381">
                  <a:latin typeface="Onest"/>
                  <a:ea typeface="Onest"/>
                  <a:cs typeface="Onest"/>
                  <a:sym typeface="Onest"/>
                </a:rPr>
                <a:t>66% total</a:t>
              </a:r>
              <a:endParaRPr sz="3381">
                <a:latin typeface="Onest"/>
                <a:ea typeface="Onest"/>
                <a:cs typeface="Onest"/>
                <a:sym typeface="Onest"/>
              </a:endParaRPr>
            </a:p>
          </p:txBody>
        </p:sp>
        <p:sp>
          <p:nvSpPr>
            <p:cNvPr id="425" name="Google Shape;425;p37"/>
            <p:cNvSpPr txBox="1"/>
            <p:nvPr/>
          </p:nvSpPr>
          <p:spPr>
            <a:xfrm>
              <a:off x="2786000" y="1698100"/>
              <a:ext cx="4180800" cy="483000"/>
            </a:xfrm>
            <a:prstGeom prst="rect">
              <a:avLst/>
            </a:prstGeom>
            <a:noFill/>
            <a:ln>
              <a:noFill/>
            </a:ln>
          </p:spPr>
          <p:txBody>
            <a:bodyPr anchorCtr="0" anchor="t" bIns="181800" lIns="0" spcFirstLastPara="1" rIns="181800" wrap="square" tIns="181800">
              <a:normAutofit fontScale="70000" lnSpcReduction="20000"/>
            </a:bodyPr>
            <a:lstStyle/>
            <a:p>
              <a:pPr indent="0" lvl="0" marL="0" rtl="0" algn="l">
                <a:spcBef>
                  <a:spcPts val="0"/>
                </a:spcBef>
                <a:spcAft>
                  <a:spcPts val="0"/>
                </a:spcAft>
                <a:buNone/>
              </a:pPr>
              <a:r>
                <a:rPr lang="en-US" sz="3381">
                  <a:latin typeface="Onest"/>
                  <a:ea typeface="Onest"/>
                  <a:cs typeface="Onest"/>
                  <a:sym typeface="Onest"/>
                </a:rPr>
                <a:t>Ivy Elementary School - 31% completion</a:t>
              </a:r>
              <a:endParaRPr sz="3381">
                <a:latin typeface="Onest"/>
                <a:ea typeface="Onest"/>
                <a:cs typeface="Onest"/>
                <a:sym typeface="Onest"/>
              </a:endParaRPr>
            </a:p>
            <a:p>
              <a:pPr indent="0" lvl="0" marL="0" rtl="0" algn="l">
                <a:spcBef>
                  <a:spcPts val="0"/>
                </a:spcBef>
                <a:spcAft>
                  <a:spcPts val="0"/>
                </a:spcAft>
                <a:buNone/>
              </a:pPr>
              <a:r>
                <a:rPr lang="en-US" sz="3381">
                  <a:latin typeface="Onest"/>
                  <a:ea typeface="Onest"/>
                  <a:cs typeface="Onest"/>
                  <a:sym typeface="Onest"/>
                </a:rPr>
                <a:t>84% total</a:t>
              </a:r>
              <a:endParaRPr sz="3381">
                <a:latin typeface="Onest"/>
                <a:ea typeface="Onest"/>
                <a:cs typeface="Onest"/>
                <a:sym typeface="Onest"/>
              </a:endParaRPr>
            </a:p>
          </p:txBody>
        </p:sp>
        <p:sp>
          <p:nvSpPr>
            <p:cNvPr id="426" name="Google Shape;426;p37"/>
            <p:cNvSpPr txBox="1"/>
            <p:nvPr/>
          </p:nvSpPr>
          <p:spPr>
            <a:xfrm>
              <a:off x="2786000" y="2885125"/>
              <a:ext cx="4180800" cy="483000"/>
            </a:xfrm>
            <a:prstGeom prst="rect">
              <a:avLst/>
            </a:prstGeom>
            <a:noFill/>
            <a:ln>
              <a:noFill/>
            </a:ln>
          </p:spPr>
          <p:txBody>
            <a:bodyPr anchorCtr="0" anchor="t" bIns="181800" lIns="0" spcFirstLastPara="1" rIns="181800" wrap="square" tIns="181800">
              <a:normAutofit fontScale="70000" lnSpcReduction="20000"/>
            </a:bodyPr>
            <a:lstStyle/>
            <a:p>
              <a:pPr indent="0" lvl="0" marL="0" marR="0" rtl="0" algn="l">
                <a:lnSpc>
                  <a:spcPct val="100000"/>
                </a:lnSpc>
                <a:spcBef>
                  <a:spcPts val="0"/>
                </a:spcBef>
                <a:spcAft>
                  <a:spcPts val="0"/>
                </a:spcAft>
                <a:buNone/>
              </a:pPr>
              <a:r>
                <a:rPr lang="en-US" sz="3381">
                  <a:latin typeface="Onest"/>
                  <a:ea typeface="Onest"/>
                  <a:cs typeface="Onest"/>
                  <a:sym typeface="Onest"/>
                </a:rPr>
                <a:t>Crozet Elementary School - 21% completion</a:t>
              </a:r>
              <a:endParaRPr sz="3381">
                <a:latin typeface="Onest"/>
                <a:ea typeface="Onest"/>
                <a:cs typeface="Onest"/>
                <a:sym typeface="Onest"/>
              </a:endParaRPr>
            </a:p>
            <a:p>
              <a:pPr indent="0" lvl="0" marL="0" marR="0" rtl="0" algn="l">
                <a:lnSpc>
                  <a:spcPct val="100000"/>
                </a:lnSpc>
                <a:spcBef>
                  <a:spcPts val="0"/>
                </a:spcBef>
                <a:spcAft>
                  <a:spcPts val="0"/>
                </a:spcAft>
                <a:buNone/>
              </a:pPr>
              <a:r>
                <a:rPr lang="en-US" sz="3381">
                  <a:latin typeface="Onest"/>
                  <a:ea typeface="Onest"/>
                  <a:cs typeface="Onest"/>
                  <a:sym typeface="Onest"/>
                </a:rPr>
                <a:t>74% total</a:t>
              </a:r>
              <a:endParaRPr sz="3381">
                <a:latin typeface="Onest"/>
                <a:ea typeface="Onest"/>
                <a:cs typeface="Onest"/>
                <a:sym typeface="Onest"/>
              </a:endParaRPr>
            </a:p>
          </p:txBody>
        </p:sp>
        <p:cxnSp>
          <p:nvCxnSpPr>
            <p:cNvPr id="427" name="Google Shape;427;p37"/>
            <p:cNvCxnSpPr/>
            <p:nvPr/>
          </p:nvCxnSpPr>
          <p:spPr>
            <a:xfrm flipH="1" rot="10800000">
              <a:off x="2402925" y="2170225"/>
              <a:ext cx="4563900" cy="6600"/>
            </a:xfrm>
            <a:prstGeom prst="straightConnector1">
              <a:avLst/>
            </a:prstGeom>
            <a:noFill/>
            <a:ln cap="flat" cmpd="sng" w="18950">
              <a:solidFill>
                <a:srgbClr val="005A5A"/>
              </a:solidFill>
              <a:prstDash val="solid"/>
              <a:round/>
              <a:headEnd len="med" w="med" type="none"/>
              <a:tailEnd len="med" w="med" type="none"/>
            </a:ln>
          </p:spPr>
        </p:cxnSp>
        <p:cxnSp>
          <p:nvCxnSpPr>
            <p:cNvPr id="428" name="Google Shape;428;p37"/>
            <p:cNvCxnSpPr/>
            <p:nvPr/>
          </p:nvCxnSpPr>
          <p:spPr>
            <a:xfrm flipH="1" rot="10800000">
              <a:off x="2402925" y="2761639"/>
              <a:ext cx="4563900" cy="6600"/>
            </a:xfrm>
            <a:prstGeom prst="straightConnector1">
              <a:avLst/>
            </a:prstGeom>
            <a:noFill/>
            <a:ln cap="flat" cmpd="sng" w="18950">
              <a:solidFill>
                <a:srgbClr val="005A5A"/>
              </a:solidFill>
              <a:prstDash val="solid"/>
              <a:round/>
              <a:headEnd len="med" w="med" type="none"/>
              <a:tailEnd len="med" w="med" type="none"/>
            </a:ln>
          </p:spPr>
        </p:cxnSp>
        <p:cxnSp>
          <p:nvCxnSpPr>
            <p:cNvPr id="429" name="Google Shape;429;p37"/>
            <p:cNvCxnSpPr/>
            <p:nvPr/>
          </p:nvCxnSpPr>
          <p:spPr>
            <a:xfrm flipH="1" rot="10800000">
              <a:off x="2402925" y="3358250"/>
              <a:ext cx="4563900" cy="6600"/>
            </a:xfrm>
            <a:prstGeom prst="straightConnector1">
              <a:avLst/>
            </a:prstGeom>
            <a:noFill/>
            <a:ln cap="flat" cmpd="sng" w="18950">
              <a:solidFill>
                <a:srgbClr val="005A5A"/>
              </a:solidFill>
              <a:prstDash val="solid"/>
              <a:round/>
              <a:headEnd len="med" w="med" type="none"/>
              <a:tailEnd len="med" w="med" type="none"/>
            </a:ln>
          </p:spPr>
        </p:cxnSp>
        <p:sp>
          <p:nvSpPr>
            <p:cNvPr id="430" name="Google Shape;430;p37"/>
            <p:cNvSpPr/>
            <p:nvPr/>
          </p:nvSpPr>
          <p:spPr>
            <a:xfrm>
              <a:off x="2098975" y="1852225"/>
              <a:ext cx="375000" cy="324600"/>
            </a:xfrm>
            <a:prstGeom prst="triangle">
              <a:avLst>
                <a:gd fmla="val 50000" name="adj"/>
              </a:avLst>
            </a:prstGeom>
            <a:solidFill>
              <a:srgbClr val="005A5A"/>
            </a:solidFill>
            <a:ln cap="flat" cmpd="sng" w="18950">
              <a:solidFill>
                <a:srgbClr val="005A5A"/>
              </a:solidFill>
              <a:prstDash val="solid"/>
              <a:round/>
              <a:headEnd len="sm" w="sm" type="none"/>
              <a:tailEnd len="sm" w="sm" type="none"/>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sp>
          <p:nvSpPr>
            <p:cNvPr id="431" name="Google Shape;431;p37"/>
            <p:cNvSpPr/>
            <p:nvPr/>
          </p:nvSpPr>
          <p:spPr>
            <a:xfrm>
              <a:off x="2098975" y="2446238"/>
              <a:ext cx="375000" cy="324600"/>
            </a:xfrm>
            <a:prstGeom prst="triangle">
              <a:avLst>
                <a:gd fmla="val 50000" name="adj"/>
              </a:avLst>
            </a:prstGeom>
            <a:solidFill>
              <a:srgbClr val="005A5A"/>
            </a:solidFill>
            <a:ln cap="flat" cmpd="sng" w="18950">
              <a:solidFill>
                <a:srgbClr val="005A5A"/>
              </a:solidFill>
              <a:prstDash val="solid"/>
              <a:round/>
              <a:headEnd len="sm" w="sm" type="none"/>
              <a:tailEnd len="sm" w="sm" type="none"/>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sp>
          <p:nvSpPr>
            <p:cNvPr id="432" name="Google Shape;432;p37"/>
            <p:cNvSpPr/>
            <p:nvPr/>
          </p:nvSpPr>
          <p:spPr>
            <a:xfrm>
              <a:off x="2098975" y="3040250"/>
              <a:ext cx="375000" cy="324600"/>
            </a:xfrm>
            <a:prstGeom prst="triangle">
              <a:avLst>
                <a:gd fmla="val 50000" name="adj"/>
              </a:avLst>
            </a:prstGeom>
            <a:solidFill>
              <a:srgbClr val="005A5A"/>
            </a:solidFill>
            <a:ln cap="flat" cmpd="sng" w="18950">
              <a:solidFill>
                <a:srgbClr val="005A5A"/>
              </a:solidFill>
              <a:prstDash val="solid"/>
              <a:round/>
              <a:headEnd len="sm" w="sm" type="none"/>
              <a:tailEnd len="sm" w="sm" type="none"/>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38"/>
          <p:cNvSpPr txBox="1"/>
          <p:nvPr>
            <p:ph type="title"/>
          </p:nvPr>
        </p:nvSpPr>
        <p:spPr>
          <a:xfrm>
            <a:off x="1023575" y="227025"/>
            <a:ext cx="10162800" cy="11430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en-US">
                <a:solidFill>
                  <a:schemeClr val="dk2"/>
                </a:solidFill>
                <a:latin typeface="Merriweather"/>
                <a:ea typeface="Merriweather"/>
                <a:cs typeface="Merriweather"/>
                <a:sym typeface="Merriweather"/>
              </a:rPr>
              <a:t>Schools with 100% engagement (completed and in progress)</a:t>
            </a:r>
            <a:endParaRPr b="1">
              <a:solidFill>
                <a:schemeClr val="dk2"/>
              </a:solidFill>
              <a:latin typeface="Merriweather"/>
              <a:ea typeface="Merriweather"/>
              <a:cs typeface="Merriweather"/>
              <a:sym typeface="Merriweather"/>
            </a:endParaRPr>
          </a:p>
        </p:txBody>
      </p:sp>
      <p:grpSp>
        <p:nvGrpSpPr>
          <p:cNvPr id="438" name="Google Shape;438;p38"/>
          <p:cNvGrpSpPr/>
          <p:nvPr/>
        </p:nvGrpSpPr>
        <p:grpSpPr>
          <a:xfrm>
            <a:off x="375404" y="1563659"/>
            <a:ext cx="11441190" cy="4436989"/>
            <a:chOff x="1695450" y="1456200"/>
            <a:chExt cx="5753100" cy="2231100"/>
          </a:xfrm>
        </p:grpSpPr>
        <p:sp>
          <p:nvSpPr>
            <p:cNvPr id="439" name="Google Shape;439;p38"/>
            <p:cNvSpPr/>
            <p:nvPr/>
          </p:nvSpPr>
          <p:spPr>
            <a:xfrm>
              <a:off x="1695450" y="1456200"/>
              <a:ext cx="5753100" cy="2231100"/>
            </a:xfrm>
            <a:prstGeom prst="roundRect">
              <a:avLst>
                <a:gd fmla="val 16667" name="adj"/>
              </a:avLst>
            </a:prstGeom>
            <a:solidFill>
              <a:srgbClr val="95E4CA"/>
            </a:solidFill>
            <a:ln>
              <a:noFill/>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sp>
          <p:nvSpPr>
            <p:cNvPr id="440" name="Google Shape;440;p38"/>
            <p:cNvSpPr txBox="1"/>
            <p:nvPr/>
          </p:nvSpPr>
          <p:spPr>
            <a:xfrm>
              <a:off x="2786000" y="2291625"/>
              <a:ext cx="4180800" cy="483000"/>
            </a:xfrm>
            <a:prstGeom prst="rect">
              <a:avLst/>
            </a:prstGeom>
            <a:noFill/>
            <a:ln>
              <a:noFill/>
            </a:ln>
          </p:spPr>
          <p:txBody>
            <a:bodyPr anchorCtr="0" anchor="t" bIns="181800" lIns="0" spcFirstLastPara="1" rIns="181800" wrap="square" tIns="181800">
              <a:normAutofit fontScale="70000" lnSpcReduction="20000"/>
            </a:bodyPr>
            <a:lstStyle/>
            <a:p>
              <a:pPr indent="0" lvl="0" marL="0" marR="0" rtl="0" algn="l">
                <a:lnSpc>
                  <a:spcPct val="100000"/>
                </a:lnSpc>
                <a:spcBef>
                  <a:spcPts val="0"/>
                </a:spcBef>
                <a:spcAft>
                  <a:spcPts val="0"/>
                </a:spcAft>
                <a:buNone/>
              </a:pPr>
              <a:r>
                <a:rPr lang="en-US" sz="3381">
                  <a:latin typeface="Onest"/>
                  <a:ea typeface="Onest"/>
                  <a:cs typeface="Onest"/>
                  <a:sym typeface="Onest"/>
                </a:rPr>
                <a:t>Henley Middle School</a:t>
              </a:r>
              <a:endParaRPr sz="3381">
                <a:latin typeface="Onest"/>
                <a:ea typeface="Onest"/>
                <a:cs typeface="Onest"/>
                <a:sym typeface="Onest"/>
              </a:endParaRPr>
            </a:p>
            <a:p>
              <a:pPr indent="0" lvl="0" marL="0" marR="0" rtl="0" algn="l">
                <a:lnSpc>
                  <a:spcPct val="100000"/>
                </a:lnSpc>
                <a:spcBef>
                  <a:spcPts val="0"/>
                </a:spcBef>
                <a:spcAft>
                  <a:spcPts val="0"/>
                </a:spcAft>
                <a:buNone/>
              </a:pPr>
              <a:r>
                <a:rPr lang="en-US" sz="3381">
                  <a:latin typeface="Onest"/>
                  <a:ea typeface="Onest"/>
                  <a:cs typeface="Onest"/>
                  <a:sym typeface="Onest"/>
                </a:rPr>
                <a:t>61% completed</a:t>
              </a:r>
              <a:endParaRPr sz="3381">
                <a:latin typeface="Onest"/>
                <a:ea typeface="Onest"/>
                <a:cs typeface="Onest"/>
                <a:sym typeface="Onest"/>
              </a:endParaRPr>
            </a:p>
          </p:txBody>
        </p:sp>
        <p:sp>
          <p:nvSpPr>
            <p:cNvPr id="441" name="Google Shape;441;p38"/>
            <p:cNvSpPr txBox="1"/>
            <p:nvPr/>
          </p:nvSpPr>
          <p:spPr>
            <a:xfrm>
              <a:off x="2786000" y="1698100"/>
              <a:ext cx="4180800" cy="483000"/>
            </a:xfrm>
            <a:prstGeom prst="rect">
              <a:avLst/>
            </a:prstGeom>
            <a:noFill/>
            <a:ln>
              <a:noFill/>
            </a:ln>
          </p:spPr>
          <p:txBody>
            <a:bodyPr anchorCtr="0" anchor="t" bIns="181800" lIns="0" spcFirstLastPara="1" rIns="181800" wrap="square" tIns="181800">
              <a:normAutofit fontScale="70000" lnSpcReduction="20000"/>
            </a:bodyPr>
            <a:lstStyle/>
            <a:p>
              <a:pPr indent="0" lvl="0" marL="0" rtl="0" algn="l">
                <a:spcBef>
                  <a:spcPts val="0"/>
                </a:spcBef>
                <a:spcAft>
                  <a:spcPts val="0"/>
                </a:spcAft>
                <a:buNone/>
              </a:pPr>
              <a:r>
                <a:rPr lang="en-US" sz="3381">
                  <a:latin typeface="Onest"/>
                  <a:ea typeface="Onest"/>
                  <a:cs typeface="Onest"/>
                  <a:sym typeface="Onest"/>
                </a:rPr>
                <a:t>Lakeside Middle School</a:t>
              </a:r>
              <a:endParaRPr sz="3381">
                <a:latin typeface="Onest"/>
                <a:ea typeface="Onest"/>
                <a:cs typeface="Onest"/>
                <a:sym typeface="Onest"/>
              </a:endParaRPr>
            </a:p>
            <a:p>
              <a:pPr indent="0" lvl="0" marL="0" rtl="0" algn="l">
                <a:spcBef>
                  <a:spcPts val="0"/>
                </a:spcBef>
                <a:spcAft>
                  <a:spcPts val="0"/>
                </a:spcAft>
                <a:buNone/>
              </a:pPr>
              <a:r>
                <a:rPr lang="en-US" sz="3381">
                  <a:latin typeface="Onest"/>
                  <a:ea typeface="Onest"/>
                  <a:cs typeface="Onest"/>
                  <a:sym typeface="Onest"/>
                </a:rPr>
                <a:t>81% completed</a:t>
              </a:r>
              <a:endParaRPr sz="3381">
                <a:latin typeface="Onest"/>
                <a:ea typeface="Onest"/>
                <a:cs typeface="Onest"/>
                <a:sym typeface="Onest"/>
              </a:endParaRPr>
            </a:p>
          </p:txBody>
        </p:sp>
        <p:sp>
          <p:nvSpPr>
            <p:cNvPr id="442" name="Google Shape;442;p38"/>
            <p:cNvSpPr txBox="1"/>
            <p:nvPr/>
          </p:nvSpPr>
          <p:spPr>
            <a:xfrm>
              <a:off x="2786000" y="2885125"/>
              <a:ext cx="4180800" cy="483000"/>
            </a:xfrm>
            <a:prstGeom prst="rect">
              <a:avLst/>
            </a:prstGeom>
            <a:noFill/>
            <a:ln>
              <a:noFill/>
            </a:ln>
          </p:spPr>
          <p:txBody>
            <a:bodyPr anchorCtr="0" anchor="t" bIns="181800" lIns="0" spcFirstLastPara="1" rIns="181800" wrap="square" tIns="181800">
              <a:normAutofit fontScale="70000" lnSpcReduction="20000"/>
            </a:bodyPr>
            <a:lstStyle/>
            <a:p>
              <a:pPr indent="0" lvl="0" marL="0" marR="0" rtl="0" algn="l">
                <a:lnSpc>
                  <a:spcPct val="100000"/>
                </a:lnSpc>
                <a:spcBef>
                  <a:spcPts val="0"/>
                </a:spcBef>
                <a:spcAft>
                  <a:spcPts val="0"/>
                </a:spcAft>
                <a:buNone/>
              </a:pPr>
              <a:r>
                <a:rPr lang="en-US" sz="3381">
                  <a:latin typeface="Onest"/>
                  <a:ea typeface="Onest"/>
                  <a:cs typeface="Onest"/>
                  <a:sym typeface="Onest"/>
                </a:rPr>
                <a:t>Broadus Wood </a:t>
              </a:r>
              <a:r>
                <a:rPr lang="en-US" sz="3381">
                  <a:latin typeface="Onest"/>
                  <a:ea typeface="Onest"/>
                  <a:cs typeface="Onest"/>
                  <a:sym typeface="Onest"/>
                </a:rPr>
                <a:t>Elementary</a:t>
              </a:r>
              <a:r>
                <a:rPr lang="en-US" sz="3381">
                  <a:latin typeface="Onest"/>
                  <a:ea typeface="Onest"/>
                  <a:cs typeface="Onest"/>
                  <a:sym typeface="Onest"/>
                </a:rPr>
                <a:t> School</a:t>
              </a:r>
              <a:endParaRPr sz="3381">
                <a:latin typeface="Onest"/>
                <a:ea typeface="Onest"/>
                <a:cs typeface="Onest"/>
                <a:sym typeface="Onest"/>
              </a:endParaRPr>
            </a:p>
            <a:p>
              <a:pPr indent="0" lvl="0" marL="0" marR="0" rtl="0" algn="l">
                <a:lnSpc>
                  <a:spcPct val="100000"/>
                </a:lnSpc>
                <a:spcBef>
                  <a:spcPts val="0"/>
                </a:spcBef>
                <a:spcAft>
                  <a:spcPts val="0"/>
                </a:spcAft>
                <a:buNone/>
              </a:pPr>
              <a:r>
                <a:rPr lang="en-US" sz="3381">
                  <a:latin typeface="Onest"/>
                  <a:ea typeface="Onest"/>
                  <a:cs typeface="Onest"/>
                  <a:sym typeface="Onest"/>
                </a:rPr>
                <a:t>83% completed</a:t>
              </a:r>
              <a:endParaRPr sz="3381">
                <a:latin typeface="Onest"/>
                <a:ea typeface="Onest"/>
                <a:cs typeface="Onest"/>
                <a:sym typeface="Onest"/>
              </a:endParaRPr>
            </a:p>
          </p:txBody>
        </p:sp>
        <p:cxnSp>
          <p:nvCxnSpPr>
            <p:cNvPr id="443" name="Google Shape;443;p38"/>
            <p:cNvCxnSpPr/>
            <p:nvPr/>
          </p:nvCxnSpPr>
          <p:spPr>
            <a:xfrm flipH="1" rot="10800000">
              <a:off x="2402925" y="2170225"/>
              <a:ext cx="4563900" cy="6600"/>
            </a:xfrm>
            <a:prstGeom prst="straightConnector1">
              <a:avLst/>
            </a:prstGeom>
            <a:noFill/>
            <a:ln cap="flat" cmpd="sng" w="18950">
              <a:solidFill>
                <a:srgbClr val="005A5A"/>
              </a:solidFill>
              <a:prstDash val="solid"/>
              <a:round/>
              <a:headEnd len="med" w="med" type="none"/>
              <a:tailEnd len="med" w="med" type="none"/>
            </a:ln>
          </p:spPr>
        </p:cxnSp>
        <p:cxnSp>
          <p:nvCxnSpPr>
            <p:cNvPr id="444" name="Google Shape;444;p38"/>
            <p:cNvCxnSpPr/>
            <p:nvPr/>
          </p:nvCxnSpPr>
          <p:spPr>
            <a:xfrm flipH="1" rot="10800000">
              <a:off x="2402925" y="2761639"/>
              <a:ext cx="4563900" cy="6600"/>
            </a:xfrm>
            <a:prstGeom prst="straightConnector1">
              <a:avLst/>
            </a:prstGeom>
            <a:noFill/>
            <a:ln cap="flat" cmpd="sng" w="18950">
              <a:solidFill>
                <a:srgbClr val="005A5A"/>
              </a:solidFill>
              <a:prstDash val="solid"/>
              <a:round/>
              <a:headEnd len="med" w="med" type="none"/>
              <a:tailEnd len="med" w="med" type="none"/>
            </a:ln>
          </p:spPr>
        </p:cxnSp>
        <p:cxnSp>
          <p:nvCxnSpPr>
            <p:cNvPr id="445" name="Google Shape;445;p38"/>
            <p:cNvCxnSpPr/>
            <p:nvPr/>
          </p:nvCxnSpPr>
          <p:spPr>
            <a:xfrm flipH="1" rot="10800000">
              <a:off x="2402925" y="3358250"/>
              <a:ext cx="4563900" cy="6600"/>
            </a:xfrm>
            <a:prstGeom prst="straightConnector1">
              <a:avLst/>
            </a:prstGeom>
            <a:noFill/>
            <a:ln cap="flat" cmpd="sng" w="18950">
              <a:solidFill>
                <a:srgbClr val="005A5A"/>
              </a:solidFill>
              <a:prstDash val="solid"/>
              <a:round/>
              <a:headEnd len="med" w="med" type="none"/>
              <a:tailEnd len="med" w="med" type="none"/>
            </a:ln>
          </p:spPr>
        </p:cxnSp>
        <p:sp>
          <p:nvSpPr>
            <p:cNvPr id="446" name="Google Shape;446;p38"/>
            <p:cNvSpPr/>
            <p:nvPr/>
          </p:nvSpPr>
          <p:spPr>
            <a:xfrm>
              <a:off x="2098975" y="1852225"/>
              <a:ext cx="375000" cy="324600"/>
            </a:xfrm>
            <a:prstGeom prst="triangle">
              <a:avLst>
                <a:gd fmla="val 50000" name="adj"/>
              </a:avLst>
            </a:prstGeom>
            <a:solidFill>
              <a:srgbClr val="005A5A"/>
            </a:solidFill>
            <a:ln cap="flat" cmpd="sng" w="18950">
              <a:solidFill>
                <a:srgbClr val="005A5A"/>
              </a:solidFill>
              <a:prstDash val="solid"/>
              <a:round/>
              <a:headEnd len="sm" w="sm" type="none"/>
              <a:tailEnd len="sm" w="sm" type="none"/>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sp>
          <p:nvSpPr>
            <p:cNvPr id="447" name="Google Shape;447;p38"/>
            <p:cNvSpPr/>
            <p:nvPr/>
          </p:nvSpPr>
          <p:spPr>
            <a:xfrm>
              <a:off x="2098975" y="2446238"/>
              <a:ext cx="375000" cy="324600"/>
            </a:xfrm>
            <a:prstGeom prst="triangle">
              <a:avLst>
                <a:gd fmla="val 50000" name="adj"/>
              </a:avLst>
            </a:prstGeom>
            <a:solidFill>
              <a:srgbClr val="005A5A"/>
            </a:solidFill>
            <a:ln cap="flat" cmpd="sng" w="18950">
              <a:solidFill>
                <a:srgbClr val="005A5A"/>
              </a:solidFill>
              <a:prstDash val="solid"/>
              <a:round/>
              <a:headEnd len="sm" w="sm" type="none"/>
              <a:tailEnd len="sm" w="sm" type="none"/>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sp>
          <p:nvSpPr>
            <p:cNvPr id="448" name="Google Shape;448;p38"/>
            <p:cNvSpPr/>
            <p:nvPr/>
          </p:nvSpPr>
          <p:spPr>
            <a:xfrm>
              <a:off x="2098975" y="3040250"/>
              <a:ext cx="375000" cy="324600"/>
            </a:xfrm>
            <a:prstGeom prst="triangle">
              <a:avLst>
                <a:gd fmla="val 50000" name="adj"/>
              </a:avLst>
            </a:prstGeom>
            <a:solidFill>
              <a:srgbClr val="005A5A"/>
            </a:solidFill>
            <a:ln cap="flat" cmpd="sng" w="18950">
              <a:solidFill>
                <a:srgbClr val="005A5A"/>
              </a:solidFill>
              <a:prstDash val="solid"/>
              <a:round/>
              <a:headEnd len="sm" w="sm" type="none"/>
              <a:tailEnd len="sm" w="sm" type="none"/>
            </a:ln>
          </p:spPr>
          <p:txBody>
            <a:bodyPr anchorCtr="0" anchor="ctr" bIns="181800" lIns="181800" spcFirstLastPara="1" rIns="181800" wrap="square" tIns="181800">
              <a:noAutofit/>
            </a:bodyPr>
            <a:lstStyle/>
            <a:p>
              <a:pPr indent="0" lvl="0" marL="0" rtl="0" algn="ctr">
                <a:spcBef>
                  <a:spcPts val="0"/>
                </a:spcBef>
                <a:spcAft>
                  <a:spcPts val="0"/>
                </a:spcAft>
                <a:buNone/>
              </a:pPr>
              <a:r>
                <a:t/>
              </a:r>
              <a:endParaRPr sz="2784">
                <a:latin typeface="Onest"/>
                <a:ea typeface="Onest"/>
                <a:cs typeface="Onest"/>
                <a:sym typeface="Onest"/>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2" name="Shape 452"/>
        <p:cNvGrpSpPr/>
        <p:nvPr/>
      </p:nvGrpSpPr>
      <p:grpSpPr>
        <a:xfrm>
          <a:off x="0" y="0"/>
          <a:ext cx="0" cy="0"/>
          <a:chOff x="0" y="0"/>
          <a:chExt cx="0" cy="0"/>
        </a:xfrm>
      </p:grpSpPr>
      <p:pic>
        <p:nvPicPr>
          <p:cNvPr descr="image.png" id="453" name="Google Shape;453;p3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54" name="Google Shape;454;p39"/>
          <p:cNvSpPr txBox="1"/>
          <p:nvPr/>
        </p:nvSpPr>
        <p:spPr>
          <a:xfrm>
            <a:off x="1930062" y="2187750"/>
            <a:ext cx="9001200" cy="7695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5000" u="none" cap="none" strike="noStrike">
                <a:solidFill>
                  <a:srgbClr val="005088"/>
                </a:solidFill>
                <a:latin typeface="Merriweather"/>
                <a:ea typeface="Merriweather"/>
                <a:cs typeface="Merriweather"/>
                <a:sym typeface="Merriweather"/>
              </a:rPr>
              <a:t>Impact Across the Division</a:t>
            </a:r>
            <a:endParaRPr sz="5000"/>
          </a:p>
        </p:txBody>
      </p:sp>
      <p:sp>
        <p:nvSpPr>
          <p:cNvPr id="455" name="Google Shape;455;p39"/>
          <p:cNvSpPr/>
          <p:nvPr/>
        </p:nvSpPr>
        <p:spPr>
          <a:xfrm>
            <a:off x="5715000" y="3543300"/>
            <a:ext cx="762000" cy="3810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56" name="Google Shape;456;p39"/>
          <p:cNvSpPr txBox="1"/>
          <p:nvPr/>
        </p:nvSpPr>
        <p:spPr>
          <a:xfrm>
            <a:off x="1809750" y="3810000"/>
            <a:ext cx="8572500" cy="16161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lang="en-US" sz="2500">
                <a:solidFill>
                  <a:schemeClr val="dk2"/>
                </a:solidFill>
                <a:latin typeface="DM Sans"/>
                <a:ea typeface="DM Sans"/>
                <a:cs typeface="DM Sans"/>
                <a:sym typeface="DM Sans"/>
              </a:rPr>
              <a:t>Lasting change occurs when we build the capacity of educators, strengthen leadership, and improve the systems that shape students' daily experiences. </a:t>
            </a:r>
            <a:endParaRPr sz="2500">
              <a:solidFill>
                <a:schemeClr val="dk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40"/>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solidFill>
                  <a:schemeClr val="dk2"/>
                </a:solidFill>
                <a:latin typeface="Merriweather"/>
                <a:ea typeface="Merriweather"/>
                <a:cs typeface="Merriweather"/>
                <a:sym typeface="Merriweather"/>
              </a:rPr>
              <a:t>Our </a:t>
            </a:r>
            <a:r>
              <a:rPr lang="en-US">
                <a:solidFill>
                  <a:schemeClr val="dk2"/>
                </a:solidFill>
                <a:latin typeface="Merriweather"/>
                <a:ea typeface="Merriweather"/>
                <a:cs typeface="Merriweather"/>
                <a:sym typeface="Merriweather"/>
              </a:rPr>
              <a:t>Changing </a:t>
            </a:r>
            <a:r>
              <a:rPr lang="en-US">
                <a:solidFill>
                  <a:schemeClr val="dk2"/>
                </a:solidFill>
                <a:latin typeface="Merriweather"/>
                <a:ea typeface="Merriweather"/>
                <a:cs typeface="Merriweather"/>
                <a:sym typeface="Merriweather"/>
              </a:rPr>
              <a:t>Vision</a:t>
            </a:r>
            <a:endParaRPr>
              <a:solidFill>
                <a:schemeClr val="dk2"/>
              </a:solidFill>
              <a:latin typeface="Merriweather"/>
              <a:ea typeface="Merriweather"/>
              <a:cs typeface="Merriweather"/>
              <a:sym typeface="Merriweather"/>
            </a:endParaRPr>
          </a:p>
        </p:txBody>
      </p:sp>
      <p:sp>
        <p:nvSpPr>
          <p:cNvPr id="462" name="Google Shape;462;p40"/>
          <p:cNvSpPr txBox="1"/>
          <p:nvPr>
            <p:ph idx="1" type="body"/>
          </p:nvPr>
        </p:nvSpPr>
        <p:spPr>
          <a:xfrm>
            <a:off x="457200" y="1600200"/>
            <a:ext cx="7584000" cy="45261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rPr lang="en-US">
                <a:solidFill>
                  <a:schemeClr val="accent1"/>
                </a:solidFill>
                <a:latin typeface="DM Sans"/>
                <a:ea typeface="DM Sans"/>
                <a:cs typeface="DM Sans"/>
                <a:sym typeface="DM Sans"/>
              </a:rPr>
              <a:t>Over the past year, our work has evolved from advancing equity through individual initiatives to embedding equity into the systems, leadership practices, and daily decisions that shape student experiences.</a:t>
            </a:r>
            <a:endParaRPr>
              <a:solidFill>
                <a:schemeClr val="accent1"/>
              </a:solidFill>
              <a:latin typeface="DM Sans"/>
              <a:ea typeface="DM Sans"/>
              <a:cs typeface="DM Sans"/>
              <a:sym typeface="DM Sans"/>
            </a:endParaRPr>
          </a:p>
        </p:txBody>
      </p:sp>
      <p:pic>
        <p:nvPicPr>
          <p:cNvPr descr="venice, italy and the famed rialto bridge through the lens at dawn - pov perspective (Provided by Getty Images)" id="463" name="Google Shape;463;p40"/>
          <p:cNvPicPr preferRelativeResize="0"/>
          <p:nvPr/>
        </p:nvPicPr>
        <p:blipFill>
          <a:blip r:embed="rId3">
            <a:alphaModFix/>
          </a:blip>
          <a:stretch>
            <a:fillRect/>
          </a:stretch>
        </p:blipFill>
        <p:spPr>
          <a:xfrm>
            <a:off x="7229750" y="3821350"/>
            <a:ext cx="4962248" cy="27912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7" name="Shape 467"/>
        <p:cNvGrpSpPr/>
        <p:nvPr/>
      </p:nvGrpSpPr>
      <p:grpSpPr>
        <a:xfrm>
          <a:off x="0" y="0"/>
          <a:ext cx="0" cy="0"/>
          <a:chOff x="0" y="0"/>
          <a:chExt cx="0" cy="0"/>
        </a:xfrm>
      </p:grpSpPr>
      <p:sp>
        <p:nvSpPr>
          <p:cNvPr id="468" name="Google Shape;468;p41"/>
          <p:cNvSpPr/>
          <p:nvPr/>
        </p:nvSpPr>
        <p:spPr>
          <a:xfrm>
            <a:off x="7147775" y="2229650"/>
            <a:ext cx="4684800" cy="1199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descr="image.png" id="469" name="Google Shape;469;p4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70" name="Google Shape;470;p41"/>
          <p:cNvSpPr txBox="1"/>
          <p:nvPr/>
        </p:nvSpPr>
        <p:spPr>
          <a:xfrm>
            <a:off x="817675" y="748375"/>
            <a:ext cx="10942500" cy="1305300"/>
          </a:xfrm>
          <a:prstGeom prst="rect">
            <a:avLst/>
          </a:prstGeom>
          <a:noFill/>
          <a:ln>
            <a:noFill/>
          </a:ln>
        </p:spPr>
        <p:txBody>
          <a:bodyPr anchorCtr="0" anchor="ctr" bIns="0" lIns="0" spcFirstLastPara="1" rIns="0" wrap="square" tIns="0">
            <a:spAutoFit/>
          </a:bodyPr>
          <a:lstStyle/>
          <a:p>
            <a:pPr indent="0" lvl="0" marL="0" marR="0" rtl="0" algn="l">
              <a:lnSpc>
                <a:spcPct val="120000"/>
              </a:lnSpc>
              <a:spcBef>
                <a:spcPts val="0"/>
              </a:spcBef>
              <a:spcAft>
                <a:spcPts val="0"/>
              </a:spcAft>
              <a:buNone/>
            </a:pPr>
            <a:r>
              <a:rPr b="1" lang="en-US" sz="3900">
                <a:solidFill>
                  <a:schemeClr val="dk2"/>
                </a:solidFill>
                <a:latin typeface="Merriweather"/>
                <a:ea typeface="Merriweather"/>
                <a:cs typeface="Merriweather"/>
                <a:sym typeface="Merriweather"/>
              </a:rPr>
              <a:t>Meaningful </a:t>
            </a:r>
            <a:r>
              <a:rPr b="1" i="0" lang="en-US" sz="3900" u="none" cap="none" strike="noStrike">
                <a:solidFill>
                  <a:schemeClr val="dk2"/>
                </a:solidFill>
                <a:latin typeface="Merriweather"/>
                <a:ea typeface="Merriweather"/>
                <a:cs typeface="Merriweather"/>
                <a:sym typeface="Merriweather"/>
              </a:rPr>
              <a:t>Shifts in </a:t>
            </a:r>
            <a:r>
              <a:rPr b="1" lang="en-US" sz="3900">
                <a:solidFill>
                  <a:schemeClr val="dk2"/>
                </a:solidFill>
                <a:latin typeface="Merriweather"/>
                <a:ea typeface="Merriweather"/>
                <a:cs typeface="Merriweather"/>
                <a:sym typeface="Merriweather"/>
              </a:rPr>
              <a:t>Practice</a:t>
            </a:r>
            <a:endParaRPr b="1" sz="3900">
              <a:solidFill>
                <a:schemeClr val="dk2"/>
              </a:solidFill>
              <a:latin typeface="Merriweather"/>
              <a:ea typeface="Merriweather"/>
              <a:cs typeface="Merriweather"/>
              <a:sym typeface="Merriweather"/>
            </a:endParaRPr>
          </a:p>
          <a:p>
            <a:pPr indent="0" lvl="0" marL="0" rtl="0" algn="l">
              <a:spcBef>
                <a:spcPts val="0"/>
              </a:spcBef>
              <a:spcAft>
                <a:spcPts val="0"/>
              </a:spcAft>
              <a:buSzPts val="1100"/>
              <a:buNone/>
            </a:pPr>
            <a:r>
              <a:rPr lang="en-US" sz="1900">
                <a:solidFill>
                  <a:schemeClr val="dk2"/>
                </a:solidFill>
                <a:latin typeface="DM Sans"/>
                <a:ea typeface="DM Sans"/>
                <a:cs typeface="DM Sans"/>
                <a:sym typeface="DM Sans"/>
              </a:rPr>
              <a:t>Ensuring that equitable pedagogical strategies are embedded seamlessly </a:t>
            </a:r>
            <a:endParaRPr sz="1900">
              <a:solidFill>
                <a:schemeClr val="dk2"/>
              </a:solidFill>
              <a:latin typeface="DM Sans"/>
              <a:ea typeface="DM Sans"/>
              <a:cs typeface="DM Sans"/>
              <a:sym typeface="DM Sans"/>
            </a:endParaRPr>
          </a:p>
          <a:p>
            <a:pPr indent="0" lvl="0" marL="0" rtl="0" algn="l">
              <a:spcBef>
                <a:spcPts val="0"/>
              </a:spcBef>
              <a:spcAft>
                <a:spcPts val="0"/>
              </a:spcAft>
              <a:buClr>
                <a:schemeClr val="dk1"/>
              </a:buClr>
              <a:buSzPts val="1100"/>
              <a:buFont typeface="Arial"/>
              <a:buNone/>
            </a:pPr>
            <a:r>
              <a:rPr lang="en-US" sz="1900">
                <a:solidFill>
                  <a:schemeClr val="dk2"/>
                </a:solidFill>
                <a:latin typeface="DM Sans"/>
                <a:ea typeface="DM Sans"/>
                <a:cs typeface="DM Sans"/>
                <a:sym typeface="DM Sans"/>
              </a:rPr>
              <a:t>into core instructional design.</a:t>
            </a:r>
            <a:r>
              <a:rPr lang="en-US" sz="1900">
                <a:solidFill>
                  <a:schemeClr val="dk2"/>
                </a:solidFill>
                <a:latin typeface="Calibri"/>
                <a:ea typeface="Calibri"/>
                <a:cs typeface="Calibri"/>
                <a:sym typeface="Calibri"/>
              </a:rPr>
              <a:t> </a:t>
            </a:r>
            <a:endParaRPr b="1" sz="3900">
              <a:solidFill>
                <a:schemeClr val="dk2"/>
              </a:solidFill>
              <a:latin typeface="Merriweather"/>
              <a:ea typeface="Merriweather"/>
              <a:cs typeface="Merriweather"/>
              <a:sym typeface="Merriweather"/>
            </a:endParaRPr>
          </a:p>
        </p:txBody>
      </p:sp>
      <p:sp>
        <p:nvSpPr>
          <p:cNvPr id="471" name="Google Shape;471;p41"/>
          <p:cNvSpPr/>
          <p:nvPr/>
        </p:nvSpPr>
        <p:spPr>
          <a:xfrm>
            <a:off x="571500" y="1005780"/>
            <a:ext cx="76200" cy="342900"/>
          </a:xfrm>
          <a:prstGeom prst="roundRect">
            <a:avLst>
              <a:gd fmla="val 50000" name="adj"/>
            </a:avLst>
          </a:prstGeom>
          <a:solidFill>
            <a:srgbClr val="0F76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472" name="Google Shape;472;p41"/>
          <p:cNvPicPr preferRelativeResize="0"/>
          <p:nvPr/>
        </p:nvPicPr>
        <p:blipFill>
          <a:blip r:embed="rId4">
            <a:alphaModFix/>
          </a:blip>
          <a:stretch>
            <a:fillRect/>
          </a:stretch>
        </p:blipFill>
        <p:spPr>
          <a:xfrm>
            <a:off x="647700" y="2302072"/>
            <a:ext cx="6213850" cy="3494375"/>
          </a:xfrm>
          <a:prstGeom prst="rect">
            <a:avLst/>
          </a:prstGeom>
          <a:noFill/>
          <a:ln>
            <a:noFill/>
          </a:ln>
        </p:spPr>
      </p:pic>
      <p:sp>
        <p:nvSpPr>
          <p:cNvPr id="473" name="Google Shape;473;p41"/>
          <p:cNvSpPr txBox="1"/>
          <p:nvPr/>
        </p:nvSpPr>
        <p:spPr>
          <a:xfrm>
            <a:off x="938400" y="5948250"/>
            <a:ext cx="4684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solidFill>
                  <a:schemeClr val="dk2"/>
                </a:solidFill>
                <a:latin typeface="DM Sans"/>
                <a:ea typeface="DM Sans"/>
                <a:cs typeface="DM Sans"/>
                <a:sym typeface="DM Sans"/>
              </a:rPr>
              <a:t>End of Course Book Study Reflection</a:t>
            </a:r>
            <a:endParaRPr b="1" sz="1800">
              <a:solidFill>
                <a:schemeClr val="dk2"/>
              </a:solidFill>
              <a:latin typeface="DM Sans"/>
              <a:ea typeface="DM Sans"/>
              <a:cs typeface="DM Sans"/>
              <a:sym typeface="DM Sans"/>
            </a:endParaRPr>
          </a:p>
        </p:txBody>
      </p:sp>
      <p:sp>
        <p:nvSpPr>
          <p:cNvPr id="474" name="Google Shape;474;p41"/>
          <p:cNvSpPr/>
          <p:nvPr/>
        </p:nvSpPr>
        <p:spPr>
          <a:xfrm>
            <a:off x="7823900" y="4306375"/>
            <a:ext cx="3573900" cy="1305300"/>
          </a:xfrm>
          <a:prstGeom prst="wedgeRoundRectCallout">
            <a:avLst>
              <a:gd fmla="val -20833" name="adj1"/>
              <a:gd fmla="val 62500" name="adj2"/>
              <a:gd fmla="val 0" name="adj3"/>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US" sz="1200">
                <a:solidFill>
                  <a:schemeClr val="dk1"/>
                </a:solidFill>
                <a:latin typeface="DM Sans"/>
                <a:ea typeface="DM Sans"/>
                <a:cs typeface="DM Sans"/>
                <a:sym typeface="DM Sans"/>
              </a:rPr>
              <a:t>“I really enjoyed the conversations and collaboration that came from this study.“</a:t>
            </a:r>
            <a:endParaRPr i="1" sz="1200">
              <a:solidFill>
                <a:schemeClr val="dk1"/>
              </a:solidFill>
              <a:latin typeface="DM Sans"/>
              <a:ea typeface="DM Sans"/>
              <a:cs typeface="DM Sans"/>
              <a:sym typeface="DM Sans"/>
            </a:endParaRPr>
          </a:p>
          <a:p>
            <a:pPr indent="0" lvl="0" marL="0" rtl="0" algn="l">
              <a:spcBef>
                <a:spcPts val="0"/>
              </a:spcBef>
              <a:spcAft>
                <a:spcPts val="0"/>
              </a:spcAft>
              <a:buClr>
                <a:schemeClr val="dk1"/>
              </a:buClr>
              <a:buSzPts val="1100"/>
              <a:buFont typeface="Arial"/>
              <a:buNone/>
            </a:pPr>
            <a:r>
              <a:t/>
            </a:r>
            <a:endParaRPr i="1" sz="1200">
              <a:solidFill>
                <a:schemeClr val="dk1"/>
              </a:solidFill>
              <a:latin typeface="DM Sans"/>
              <a:ea typeface="DM Sans"/>
              <a:cs typeface="DM Sans"/>
              <a:sym typeface="DM Sans"/>
            </a:endParaRPr>
          </a:p>
          <a:p>
            <a:pPr indent="0" lvl="0" marL="0" rtl="0" algn="l">
              <a:spcBef>
                <a:spcPts val="0"/>
              </a:spcBef>
              <a:spcAft>
                <a:spcPts val="0"/>
              </a:spcAft>
              <a:buClr>
                <a:schemeClr val="dk1"/>
              </a:buClr>
              <a:buSzPts val="1100"/>
              <a:buFont typeface="Arial"/>
              <a:buNone/>
            </a:pPr>
            <a:r>
              <a:rPr lang="en-US" sz="1200">
                <a:solidFill>
                  <a:schemeClr val="dk1"/>
                </a:solidFill>
                <a:latin typeface="DM Sans"/>
                <a:ea typeface="DM Sans"/>
                <a:cs typeface="DM Sans"/>
                <a:sym typeface="DM Sans"/>
              </a:rPr>
              <a:t>			WES Educator</a:t>
            </a:r>
            <a:endParaRPr sz="1200">
              <a:solidFill>
                <a:schemeClr val="dk1"/>
              </a:solidFill>
              <a:latin typeface="DM Sans"/>
              <a:ea typeface="DM Sans"/>
              <a:cs typeface="DM Sans"/>
              <a:sym typeface="DM Sans"/>
            </a:endParaRPr>
          </a:p>
          <a:p>
            <a:pPr indent="0" lvl="0" marL="0" rtl="0" algn="l">
              <a:spcBef>
                <a:spcPts val="0"/>
              </a:spcBef>
              <a:spcAft>
                <a:spcPts val="0"/>
              </a:spcAft>
              <a:buClr>
                <a:schemeClr val="dk1"/>
              </a:buClr>
              <a:buSzPts val="1100"/>
              <a:buFont typeface="Arial"/>
              <a:buNone/>
            </a:pPr>
            <a:r>
              <a:rPr lang="en-US" sz="1200">
                <a:solidFill>
                  <a:schemeClr val="dk1"/>
                </a:solidFill>
                <a:latin typeface="DM Sans"/>
                <a:ea typeface="DM Sans"/>
                <a:cs typeface="DM Sans"/>
                <a:sym typeface="DM Sans"/>
              </a:rPr>
              <a:t>                                   25-26 Book Study Course</a:t>
            </a:r>
            <a:endParaRPr>
              <a:latin typeface="Calibri"/>
              <a:ea typeface="Calibri"/>
              <a:cs typeface="Calibri"/>
              <a:sym typeface="Calibri"/>
            </a:endParaRPr>
          </a:p>
        </p:txBody>
      </p:sp>
      <p:sp>
        <p:nvSpPr>
          <p:cNvPr id="475" name="Google Shape;475;p41"/>
          <p:cNvSpPr/>
          <p:nvPr/>
        </p:nvSpPr>
        <p:spPr>
          <a:xfrm>
            <a:off x="7292625" y="2176700"/>
            <a:ext cx="4298400" cy="1305300"/>
          </a:xfrm>
          <a:prstGeom prst="wedgeRoundRectCallout">
            <a:avLst>
              <a:gd fmla="val -20224" name="adj1"/>
              <a:gd fmla="val 72457" name="adj2"/>
              <a:gd fmla="val 0" name="adj3"/>
            </a:avLst>
          </a:prstGeom>
          <a:solidFill>
            <a:srgbClr val="11CA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US">
                <a:solidFill>
                  <a:schemeClr val="dk1"/>
                </a:solidFill>
                <a:latin typeface="DM Sans"/>
                <a:ea typeface="DM Sans"/>
                <a:cs typeface="DM Sans"/>
                <a:sym typeface="DM Sans"/>
              </a:rPr>
              <a:t>“Thank you for teaching this class. I have learned so much from this experience.”</a:t>
            </a:r>
            <a:endParaRPr i="1">
              <a:solidFill>
                <a:schemeClr val="dk1"/>
              </a:solidFill>
              <a:latin typeface="DM Sans"/>
              <a:ea typeface="DM Sans"/>
              <a:cs typeface="DM Sans"/>
              <a:sym typeface="DM Sans"/>
            </a:endParaRPr>
          </a:p>
          <a:p>
            <a:pPr indent="0" lvl="0" marL="0" rtl="0" algn="l">
              <a:spcBef>
                <a:spcPts val="0"/>
              </a:spcBef>
              <a:spcAft>
                <a:spcPts val="0"/>
              </a:spcAft>
              <a:buClr>
                <a:schemeClr val="dk1"/>
              </a:buClr>
              <a:buSzPts val="1100"/>
              <a:buFont typeface="Arial"/>
              <a:buNone/>
            </a:pPr>
            <a:r>
              <a:t/>
            </a:r>
            <a:endParaRPr i="1">
              <a:solidFill>
                <a:schemeClr val="dk1"/>
              </a:solidFill>
              <a:latin typeface="DM Sans"/>
              <a:ea typeface="DM Sans"/>
              <a:cs typeface="DM Sans"/>
              <a:sym typeface="DM Sans"/>
            </a:endParaRPr>
          </a:p>
          <a:p>
            <a:pPr indent="0" lvl="0" marL="2286000" rtl="0" algn="l">
              <a:spcBef>
                <a:spcPts val="0"/>
              </a:spcBef>
              <a:spcAft>
                <a:spcPts val="0"/>
              </a:spcAft>
              <a:buClr>
                <a:schemeClr val="dk1"/>
              </a:buClr>
              <a:buSzPts val="1100"/>
              <a:buFont typeface="Arial"/>
              <a:buNone/>
            </a:pPr>
            <a:r>
              <a:rPr lang="en-US">
                <a:solidFill>
                  <a:schemeClr val="dk1"/>
                </a:solidFill>
                <a:latin typeface="DM Sans"/>
                <a:ea typeface="DM Sans"/>
                <a:cs typeface="DM Sans"/>
                <a:sym typeface="DM Sans"/>
              </a:rPr>
              <a:t>WES Educator </a:t>
            </a:r>
            <a:endParaRPr>
              <a:solidFill>
                <a:schemeClr val="dk1"/>
              </a:solidFill>
              <a:latin typeface="DM Sans"/>
              <a:ea typeface="DM Sans"/>
              <a:cs typeface="DM Sans"/>
              <a:sym typeface="DM Sans"/>
            </a:endParaRPr>
          </a:p>
          <a:p>
            <a:pPr indent="0" lvl="0" marL="2286000" rtl="0" algn="l">
              <a:spcBef>
                <a:spcPts val="0"/>
              </a:spcBef>
              <a:spcAft>
                <a:spcPts val="0"/>
              </a:spcAft>
              <a:buClr>
                <a:schemeClr val="dk1"/>
              </a:buClr>
              <a:buSzPts val="1100"/>
              <a:buFont typeface="Arial"/>
              <a:buNone/>
            </a:pPr>
            <a:r>
              <a:rPr lang="en-US">
                <a:solidFill>
                  <a:schemeClr val="dk1"/>
                </a:solidFill>
                <a:latin typeface="DM Sans"/>
                <a:ea typeface="DM Sans"/>
                <a:cs typeface="DM Sans"/>
                <a:sym typeface="DM Sans"/>
              </a:rPr>
              <a:t>25-26 Book Study Course</a:t>
            </a: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0" name="Shape 100"/>
        <p:cNvGrpSpPr/>
        <p:nvPr/>
      </p:nvGrpSpPr>
      <p:grpSpPr>
        <a:xfrm>
          <a:off x="0" y="0"/>
          <a:ext cx="0" cy="0"/>
          <a:chOff x="0" y="0"/>
          <a:chExt cx="0" cy="0"/>
        </a:xfrm>
      </p:grpSpPr>
      <p:pic>
        <p:nvPicPr>
          <p:cNvPr descr="image.png" id="101" name="Google Shape;101;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2" name="Google Shape;102;p15"/>
          <p:cNvSpPr txBox="1"/>
          <p:nvPr/>
        </p:nvSpPr>
        <p:spPr>
          <a:xfrm>
            <a:off x="826575" y="466975"/>
            <a:ext cx="9425400" cy="1185300"/>
          </a:xfrm>
          <a:prstGeom prst="rect">
            <a:avLst/>
          </a:prstGeom>
          <a:noFill/>
          <a:ln>
            <a:noFill/>
          </a:ln>
        </p:spPr>
        <p:txBody>
          <a:bodyPr anchorCtr="0" anchor="ctr" bIns="0" lIns="0" spcFirstLastPara="1" rIns="0" wrap="square" tIns="0">
            <a:spAutoFit/>
          </a:bodyPr>
          <a:lstStyle/>
          <a:p>
            <a:pPr indent="0" lvl="0" marL="0" marR="0" rtl="0" algn="l">
              <a:lnSpc>
                <a:spcPct val="120000"/>
              </a:lnSpc>
              <a:spcBef>
                <a:spcPts val="0"/>
              </a:spcBef>
              <a:spcAft>
                <a:spcPts val="0"/>
              </a:spcAft>
              <a:buNone/>
            </a:pPr>
            <a:r>
              <a:rPr b="1" lang="en-US" sz="3500" u="none" cap="none" strike="noStrike">
                <a:solidFill>
                  <a:schemeClr val="dk2"/>
                </a:solidFill>
                <a:latin typeface="Merriweather"/>
                <a:ea typeface="Merriweather"/>
                <a:cs typeface="Merriweather"/>
                <a:sym typeface="Merriweather"/>
              </a:rPr>
              <a:t>A Defining Moment: </a:t>
            </a:r>
            <a:endParaRPr b="1" sz="3500" u="none" cap="none" strike="noStrike">
              <a:solidFill>
                <a:schemeClr val="dk2"/>
              </a:solidFill>
              <a:latin typeface="Merriweather"/>
              <a:ea typeface="Merriweather"/>
              <a:cs typeface="Merriweather"/>
              <a:sym typeface="Merriweather"/>
            </a:endParaRPr>
          </a:p>
          <a:p>
            <a:pPr indent="0" lvl="0" marL="0" marR="0" rtl="0" algn="l">
              <a:lnSpc>
                <a:spcPct val="120000"/>
              </a:lnSpc>
              <a:spcBef>
                <a:spcPts val="0"/>
              </a:spcBef>
              <a:spcAft>
                <a:spcPts val="0"/>
              </a:spcAft>
              <a:buNone/>
            </a:pPr>
            <a:r>
              <a:rPr b="1" lang="en-US" sz="3000">
                <a:solidFill>
                  <a:schemeClr val="dk2"/>
                </a:solidFill>
                <a:latin typeface="Merriweather"/>
                <a:ea typeface="Merriweather"/>
                <a:cs typeface="Merriweather"/>
                <a:sym typeface="Merriweather"/>
              </a:rPr>
              <a:t>Unifying Equity &amp; Instruction</a:t>
            </a:r>
            <a:r>
              <a:rPr b="1" i="1" lang="en-US" sz="3500" u="none" cap="none" strike="noStrike">
                <a:solidFill>
                  <a:schemeClr val="dk2"/>
                </a:solidFill>
                <a:latin typeface="Merriweather"/>
                <a:ea typeface="Merriweather"/>
                <a:cs typeface="Merriweather"/>
                <a:sym typeface="Merriweather"/>
              </a:rPr>
              <a:t> </a:t>
            </a:r>
            <a:endParaRPr i="1" sz="3500">
              <a:solidFill>
                <a:schemeClr val="dk2"/>
              </a:solidFill>
              <a:latin typeface="Merriweather"/>
              <a:ea typeface="Merriweather"/>
              <a:cs typeface="Merriweather"/>
              <a:sym typeface="Merriweather"/>
            </a:endParaRPr>
          </a:p>
        </p:txBody>
      </p:sp>
      <p:sp>
        <p:nvSpPr>
          <p:cNvPr id="103" name="Google Shape;103;p15"/>
          <p:cNvSpPr/>
          <p:nvPr/>
        </p:nvSpPr>
        <p:spPr>
          <a:xfrm>
            <a:off x="571500" y="1005780"/>
            <a:ext cx="76200" cy="342900"/>
          </a:xfrm>
          <a:prstGeom prst="roundRect">
            <a:avLst>
              <a:gd fmla="val 50000" name="adj"/>
            </a:avLst>
          </a:prstGeom>
          <a:solidFill>
            <a:srgbClr val="0F76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04" name="Google Shape;104;p15"/>
          <p:cNvSpPr txBox="1"/>
          <p:nvPr/>
        </p:nvSpPr>
        <p:spPr>
          <a:xfrm>
            <a:off x="5665200" y="466975"/>
            <a:ext cx="6599400" cy="461700"/>
          </a:xfrm>
          <a:prstGeom prst="rect">
            <a:avLst/>
          </a:prstGeom>
          <a:noFill/>
          <a:ln>
            <a:noFill/>
          </a:ln>
        </p:spPr>
        <p:txBody>
          <a:bodyPr anchorCtr="0" anchor="t" bIns="0" lIns="0" spcFirstLastPara="1" rIns="0" wrap="square" tIns="0">
            <a:spAutoFit/>
          </a:bodyPr>
          <a:lstStyle/>
          <a:p>
            <a:pPr indent="0" lvl="0" marL="0" marR="0" rtl="0" algn="l">
              <a:lnSpc>
                <a:spcPct val="125000"/>
              </a:lnSpc>
              <a:spcBef>
                <a:spcPts val="0"/>
              </a:spcBef>
              <a:spcAft>
                <a:spcPts val="0"/>
              </a:spcAft>
              <a:buNone/>
            </a:pPr>
            <a:r>
              <a:t/>
            </a:r>
            <a:endParaRPr sz="3000"/>
          </a:p>
        </p:txBody>
      </p:sp>
      <p:sp>
        <p:nvSpPr>
          <p:cNvPr id="105" name="Google Shape;105;p15"/>
          <p:cNvSpPr txBox="1"/>
          <p:nvPr/>
        </p:nvSpPr>
        <p:spPr>
          <a:xfrm>
            <a:off x="378900" y="2215575"/>
            <a:ext cx="5286300" cy="19386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lang="en-US">
                <a:solidFill>
                  <a:schemeClr val="dk2"/>
                </a:solidFill>
                <a:latin typeface="DM Sans"/>
                <a:ea typeface="DM Sans"/>
                <a:cs typeface="DM Sans"/>
                <a:sym typeface="DM Sans"/>
              </a:rPr>
              <a:t>For a decade, equity work and instructional design walked side-by-side in our district as vital partners. Today, equity and </a:t>
            </a:r>
            <a:r>
              <a:rPr lang="en-US">
                <a:solidFill>
                  <a:schemeClr val="dk2"/>
                </a:solidFill>
                <a:latin typeface="DM Sans"/>
                <a:ea typeface="DM Sans"/>
                <a:cs typeface="DM Sans"/>
                <a:sym typeface="DM Sans"/>
              </a:rPr>
              <a:t>instruction</a:t>
            </a:r>
            <a:r>
              <a:rPr lang="en-US">
                <a:solidFill>
                  <a:schemeClr val="dk2"/>
                </a:solidFill>
                <a:latin typeface="DM Sans"/>
                <a:ea typeface="DM Sans"/>
                <a:cs typeface="DM Sans"/>
                <a:sym typeface="DM Sans"/>
              </a:rPr>
              <a:t> stand fully integrated. This convergence represents a concentrated effort towards realizing our longstanding vision and goal of ending the </a:t>
            </a:r>
            <a:r>
              <a:rPr lang="en-US">
                <a:solidFill>
                  <a:schemeClr val="dk2"/>
                </a:solidFill>
                <a:latin typeface="DM Sans"/>
                <a:ea typeface="DM Sans"/>
                <a:cs typeface="DM Sans"/>
                <a:sym typeface="DM Sans"/>
              </a:rPr>
              <a:t>predictive value of race, class, gender and special capacities for all students.</a:t>
            </a:r>
            <a:endParaRPr>
              <a:solidFill>
                <a:schemeClr val="dk2"/>
              </a:solidFill>
              <a:latin typeface="DM Sans"/>
              <a:ea typeface="DM Sans"/>
              <a:cs typeface="DM Sans"/>
              <a:sym typeface="DM Sans"/>
            </a:endParaRPr>
          </a:p>
        </p:txBody>
      </p:sp>
      <p:sp>
        <p:nvSpPr>
          <p:cNvPr id="106" name="Google Shape;106;p15"/>
          <p:cNvSpPr txBox="1"/>
          <p:nvPr/>
        </p:nvSpPr>
        <p:spPr>
          <a:xfrm>
            <a:off x="378900" y="4597975"/>
            <a:ext cx="5286300" cy="17079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i="0" lang="en-US" sz="1500" u="none" cap="none" strike="noStrike">
                <a:solidFill>
                  <a:schemeClr val="dk2"/>
                </a:solidFill>
                <a:latin typeface="DM Sans"/>
                <a:ea typeface="DM Sans"/>
                <a:cs typeface="DM Sans"/>
                <a:sym typeface="DM Sans"/>
              </a:rPr>
              <a:t>This structural evolution was more than a simple organizational change</a:t>
            </a:r>
            <a:r>
              <a:rPr lang="en-US" sz="1500">
                <a:solidFill>
                  <a:schemeClr val="dk2"/>
                </a:solidFill>
                <a:latin typeface="DM Sans"/>
                <a:ea typeface="DM Sans"/>
                <a:cs typeface="DM Sans"/>
                <a:sym typeface="DM Sans"/>
              </a:rPr>
              <a:t>. It</a:t>
            </a:r>
            <a:r>
              <a:rPr i="0" lang="en-US" sz="1500" u="none" cap="none" strike="noStrike">
                <a:solidFill>
                  <a:schemeClr val="dk2"/>
                </a:solidFill>
                <a:latin typeface="DM Sans"/>
                <a:ea typeface="DM Sans"/>
                <a:cs typeface="DM Sans"/>
                <a:sym typeface="DM Sans"/>
              </a:rPr>
              <a:t> represent</a:t>
            </a:r>
            <a:r>
              <a:rPr lang="en-US" sz="1500">
                <a:solidFill>
                  <a:schemeClr val="dk2"/>
                </a:solidFill>
                <a:latin typeface="DM Sans"/>
                <a:ea typeface="DM Sans"/>
                <a:cs typeface="DM Sans"/>
                <a:sym typeface="DM Sans"/>
              </a:rPr>
              <a:t>s</a:t>
            </a:r>
            <a:r>
              <a:rPr i="0" lang="en-US" sz="1500" u="none" cap="none" strike="noStrike">
                <a:solidFill>
                  <a:schemeClr val="dk2"/>
                </a:solidFill>
                <a:latin typeface="DM Sans"/>
                <a:ea typeface="DM Sans"/>
                <a:cs typeface="DM Sans"/>
                <a:sym typeface="DM Sans"/>
              </a:rPr>
              <a:t> a fundamental paradigm shift in how </a:t>
            </a:r>
            <a:r>
              <a:rPr lang="en-US" sz="1500">
                <a:solidFill>
                  <a:schemeClr val="dk2"/>
                </a:solidFill>
                <a:latin typeface="DM Sans"/>
                <a:ea typeface="DM Sans"/>
                <a:cs typeface="DM Sans"/>
                <a:sym typeface="DM Sans"/>
              </a:rPr>
              <a:t>ALL</a:t>
            </a:r>
            <a:r>
              <a:rPr i="0" lang="en-US" sz="1500" u="none" cap="none" strike="noStrike">
                <a:solidFill>
                  <a:schemeClr val="dk2"/>
                </a:solidFill>
                <a:latin typeface="DM Sans"/>
                <a:ea typeface="DM Sans"/>
                <a:cs typeface="DM Sans"/>
                <a:sym typeface="DM Sans"/>
              </a:rPr>
              <a:t> </a:t>
            </a:r>
            <a:r>
              <a:rPr lang="en-US" sz="1500">
                <a:solidFill>
                  <a:schemeClr val="dk2"/>
                </a:solidFill>
                <a:latin typeface="DM Sans"/>
                <a:ea typeface="DM Sans"/>
                <a:cs typeface="DM Sans"/>
                <a:sym typeface="DM Sans"/>
              </a:rPr>
              <a:t>instructional leaders</a:t>
            </a:r>
            <a:r>
              <a:rPr i="0" lang="en-US" sz="1500" u="none" cap="none" strike="noStrike">
                <a:solidFill>
                  <a:schemeClr val="dk2"/>
                </a:solidFill>
                <a:latin typeface="DM Sans"/>
                <a:ea typeface="DM Sans"/>
                <a:cs typeface="DM Sans"/>
                <a:sym typeface="DM Sans"/>
              </a:rPr>
              <a:t> define, support, and execute high-quality teaching and learning across our schools.</a:t>
            </a:r>
            <a:endParaRPr sz="1500">
              <a:solidFill>
                <a:schemeClr val="dk2"/>
              </a:solidFill>
              <a:latin typeface="DM Sans"/>
              <a:ea typeface="DM Sans"/>
              <a:cs typeface="DM Sans"/>
              <a:sym typeface="DM Sans"/>
            </a:endParaRPr>
          </a:p>
        </p:txBody>
      </p:sp>
      <p:pic>
        <p:nvPicPr>
          <p:cNvPr id="107" name="Google Shape;107;p15"/>
          <p:cNvPicPr preferRelativeResize="0"/>
          <p:nvPr/>
        </p:nvPicPr>
        <p:blipFill>
          <a:blip r:embed="rId4">
            <a:alphaModFix/>
          </a:blip>
          <a:stretch>
            <a:fillRect/>
          </a:stretch>
        </p:blipFill>
        <p:spPr>
          <a:xfrm>
            <a:off x="6834772" y="1759175"/>
            <a:ext cx="4564101" cy="4230725"/>
          </a:xfrm>
          <a:prstGeom prst="rect">
            <a:avLst/>
          </a:prstGeom>
          <a:noFill/>
          <a:ln>
            <a:noFill/>
          </a:ln>
        </p:spPr>
      </p:pic>
      <p:sp>
        <p:nvSpPr>
          <p:cNvPr id="108" name="Google Shape;108;p15"/>
          <p:cNvSpPr txBox="1"/>
          <p:nvPr/>
        </p:nvSpPr>
        <p:spPr>
          <a:xfrm>
            <a:off x="6699825" y="6096775"/>
            <a:ext cx="52401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dk1"/>
                </a:solidFill>
                <a:latin typeface="Calibri"/>
                <a:ea typeface="Calibri"/>
                <a:cs typeface="Calibri"/>
                <a:sym typeface="Calibri"/>
              </a:rPr>
              <a:t>Image from: https://www.eteachny.org/culturally-responsive-education/lenses-of-instructional-equity/</a:t>
            </a:r>
            <a:endParaRPr sz="9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9" name="Shape 479"/>
        <p:cNvGrpSpPr/>
        <p:nvPr/>
      </p:nvGrpSpPr>
      <p:grpSpPr>
        <a:xfrm>
          <a:off x="0" y="0"/>
          <a:ext cx="0" cy="0"/>
          <a:chOff x="0" y="0"/>
          <a:chExt cx="0" cy="0"/>
        </a:xfrm>
      </p:grpSpPr>
      <p:sp>
        <p:nvSpPr>
          <p:cNvPr id="480" name="Google Shape;480;p42"/>
          <p:cNvSpPr txBox="1"/>
          <p:nvPr/>
        </p:nvSpPr>
        <p:spPr>
          <a:xfrm>
            <a:off x="1095338" y="1379379"/>
            <a:ext cx="10334700" cy="1147200"/>
          </a:xfrm>
          <a:prstGeom prst="rect">
            <a:avLst/>
          </a:prstGeom>
          <a:noFill/>
          <a:ln>
            <a:noFill/>
          </a:ln>
        </p:spPr>
        <p:txBody>
          <a:bodyPr anchorCtr="0" anchor="t" bIns="0" lIns="0" spcFirstLastPara="1" rIns="0" wrap="square" tIns="0">
            <a:spAutoFit/>
          </a:bodyPr>
          <a:lstStyle/>
          <a:p>
            <a:pPr indent="0" lvl="0" marL="0" marR="0" rtl="0" algn="l">
              <a:lnSpc>
                <a:spcPct val="159921"/>
              </a:lnSpc>
              <a:spcBef>
                <a:spcPts val="0"/>
              </a:spcBef>
              <a:spcAft>
                <a:spcPts val="0"/>
              </a:spcAft>
              <a:buNone/>
            </a:pPr>
            <a:r>
              <a:rPr b="1" i="0" lang="en-US" sz="1775" u="none" cap="none" strike="noStrike">
                <a:solidFill>
                  <a:srgbClr val="005088"/>
                </a:solidFill>
                <a:latin typeface="DM Sans"/>
                <a:ea typeface="DM Sans"/>
                <a:cs typeface="DM Sans"/>
                <a:sym typeface="DM Sans"/>
              </a:rPr>
              <a:t>New and Novice Teachers:</a:t>
            </a:r>
            <a:r>
              <a:rPr b="0" i="0" lang="en-US" sz="1775" u="none" cap="none" strike="noStrike">
                <a:solidFill>
                  <a:srgbClr val="475569"/>
                </a:solidFill>
                <a:latin typeface="DM Sans"/>
                <a:ea typeface="DM Sans"/>
                <a:cs typeface="DM Sans"/>
                <a:sym typeface="DM Sans"/>
              </a:rPr>
              <a:t> </a:t>
            </a:r>
            <a:r>
              <a:rPr lang="en-US" sz="1775">
                <a:solidFill>
                  <a:srgbClr val="475569"/>
                </a:solidFill>
                <a:latin typeface="DM Sans"/>
                <a:ea typeface="DM Sans"/>
                <a:cs typeface="DM Sans"/>
                <a:sym typeface="DM Sans"/>
              </a:rPr>
              <a:t>Partnering with Professional Learning and </a:t>
            </a:r>
            <a:r>
              <a:rPr lang="en-US" sz="1775">
                <a:solidFill>
                  <a:srgbClr val="475569"/>
                </a:solidFill>
                <a:latin typeface="DM Sans"/>
                <a:ea typeface="DM Sans"/>
                <a:cs typeface="DM Sans"/>
                <a:sym typeface="DM Sans"/>
              </a:rPr>
              <a:t>instructional</a:t>
            </a:r>
            <a:r>
              <a:rPr lang="en-US" sz="1775">
                <a:solidFill>
                  <a:srgbClr val="475569"/>
                </a:solidFill>
                <a:latin typeface="DM Sans"/>
                <a:ea typeface="DM Sans"/>
                <a:cs typeface="DM Sans"/>
                <a:sym typeface="DM Sans"/>
              </a:rPr>
              <a:t> coaches to e</a:t>
            </a:r>
            <a:r>
              <a:rPr b="0" i="0" lang="en-US" sz="1775" u="none" cap="none" strike="noStrike">
                <a:solidFill>
                  <a:srgbClr val="475569"/>
                </a:solidFill>
                <a:latin typeface="DM Sans"/>
                <a:ea typeface="DM Sans"/>
                <a:cs typeface="DM Sans"/>
                <a:sym typeface="DM Sans"/>
              </a:rPr>
              <a:t>mbed Culturally Responsive Education (CRE) directly into onboarding protocols, ensuring new educators transition with practical </a:t>
            </a:r>
            <a:r>
              <a:rPr lang="en-US" sz="1775">
                <a:solidFill>
                  <a:srgbClr val="475569"/>
                </a:solidFill>
                <a:latin typeface="DM Sans"/>
                <a:ea typeface="DM Sans"/>
                <a:cs typeface="DM Sans"/>
                <a:sym typeface="DM Sans"/>
              </a:rPr>
              <a:t>culturally responsive</a:t>
            </a:r>
            <a:r>
              <a:rPr b="0" i="0" lang="en-US" sz="1775" u="none" cap="none" strike="noStrike">
                <a:solidFill>
                  <a:srgbClr val="475569"/>
                </a:solidFill>
                <a:latin typeface="DM Sans"/>
                <a:ea typeface="DM Sans"/>
                <a:cs typeface="DM Sans"/>
                <a:sym typeface="DM Sans"/>
              </a:rPr>
              <a:t> teaching </a:t>
            </a:r>
            <a:r>
              <a:rPr lang="en-US" sz="1775">
                <a:solidFill>
                  <a:srgbClr val="475569"/>
                </a:solidFill>
                <a:latin typeface="DM Sans"/>
                <a:ea typeface="DM Sans"/>
                <a:cs typeface="DM Sans"/>
                <a:sym typeface="DM Sans"/>
              </a:rPr>
              <a:t>practices</a:t>
            </a:r>
            <a:r>
              <a:rPr b="0" i="0" lang="en-US" sz="1775" u="none" cap="none" strike="noStrike">
                <a:solidFill>
                  <a:srgbClr val="475569"/>
                </a:solidFill>
                <a:latin typeface="DM Sans"/>
                <a:ea typeface="DM Sans"/>
                <a:cs typeface="DM Sans"/>
                <a:sym typeface="DM Sans"/>
              </a:rPr>
              <a:t> in hand.</a:t>
            </a:r>
            <a:endParaRPr sz="1900"/>
          </a:p>
        </p:txBody>
      </p:sp>
      <p:sp>
        <p:nvSpPr>
          <p:cNvPr id="481" name="Google Shape;481;p42"/>
          <p:cNvSpPr txBox="1"/>
          <p:nvPr/>
        </p:nvSpPr>
        <p:spPr>
          <a:xfrm>
            <a:off x="1095325" y="3429001"/>
            <a:ext cx="10334700" cy="710100"/>
          </a:xfrm>
          <a:prstGeom prst="rect">
            <a:avLst/>
          </a:prstGeom>
          <a:noFill/>
          <a:ln>
            <a:noFill/>
          </a:ln>
        </p:spPr>
        <p:txBody>
          <a:bodyPr anchorCtr="0" anchor="t" bIns="0" lIns="0" spcFirstLastPara="1" rIns="0" wrap="square" tIns="0">
            <a:spAutoFit/>
          </a:bodyPr>
          <a:lstStyle/>
          <a:p>
            <a:pPr indent="0" lvl="0" marL="0" marR="0" rtl="0" algn="l">
              <a:lnSpc>
                <a:spcPct val="159921"/>
              </a:lnSpc>
              <a:spcBef>
                <a:spcPts val="0"/>
              </a:spcBef>
              <a:spcAft>
                <a:spcPts val="0"/>
              </a:spcAft>
              <a:buNone/>
            </a:pPr>
            <a:r>
              <a:rPr b="1" i="0" lang="en-US" sz="1775" u="none" cap="none" strike="noStrike">
                <a:solidFill>
                  <a:srgbClr val="005088"/>
                </a:solidFill>
                <a:latin typeface="DM Sans"/>
                <a:ea typeface="DM Sans"/>
                <a:cs typeface="DM Sans"/>
                <a:sym typeface="DM Sans"/>
              </a:rPr>
              <a:t>Middle School Advisory:</a:t>
            </a:r>
            <a:r>
              <a:rPr b="0" i="0" lang="en-US" sz="1775" u="none" cap="none" strike="noStrike">
                <a:solidFill>
                  <a:srgbClr val="475569"/>
                </a:solidFill>
                <a:latin typeface="DM Sans"/>
                <a:ea typeface="DM Sans"/>
                <a:cs typeface="DM Sans"/>
                <a:sym typeface="DM Sans"/>
              </a:rPr>
              <a:t> Systematizing division-wide advisory curriculum modules focusing on Identity Exploration, Career Mapping, and building highly empathetic school climates.</a:t>
            </a:r>
            <a:endParaRPr sz="1900"/>
          </a:p>
        </p:txBody>
      </p:sp>
      <p:sp>
        <p:nvSpPr>
          <p:cNvPr id="482" name="Google Shape;482;p42"/>
          <p:cNvSpPr txBox="1"/>
          <p:nvPr/>
        </p:nvSpPr>
        <p:spPr>
          <a:xfrm>
            <a:off x="1083400" y="5041523"/>
            <a:ext cx="10334700" cy="710100"/>
          </a:xfrm>
          <a:prstGeom prst="rect">
            <a:avLst/>
          </a:prstGeom>
          <a:noFill/>
          <a:ln>
            <a:noFill/>
          </a:ln>
        </p:spPr>
        <p:txBody>
          <a:bodyPr anchorCtr="0" anchor="t" bIns="0" lIns="0" spcFirstLastPara="1" rIns="0" wrap="square" tIns="0">
            <a:spAutoFit/>
          </a:bodyPr>
          <a:lstStyle/>
          <a:p>
            <a:pPr indent="0" lvl="0" marL="0" marR="0" rtl="0" algn="l">
              <a:lnSpc>
                <a:spcPct val="159921"/>
              </a:lnSpc>
              <a:spcBef>
                <a:spcPts val="0"/>
              </a:spcBef>
              <a:spcAft>
                <a:spcPts val="0"/>
              </a:spcAft>
              <a:buNone/>
            </a:pPr>
            <a:r>
              <a:rPr b="1" i="0" lang="en-US" sz="1775" u="none" cap="none" strike="noStrike">
                <a:solidFill>
                  <a:srgbClr val="005088"/>
                </a:solidFill>
                <a:latin typeface="DM Sans"/>
                <a:ea typeface="DM Sans"/>
                <a:cs typeface="DM Sans"/>
                <a:sym typeface="DM Sans"/>
              </a:rPr>
              <a:t>Coordinator Collaborations:</a:t>
            </a:r>
            <a:r>
              <a:rPr b="0" i="0" lang="en-US" sz="1775" u="none" cap="none" strike="noStrike">
                <a:solidFill>
                  <a:srgbClr val="475569"/>
                </a:solidFill>
                <a:latin typeface="DM Sans"/>
                <a:ea typeface="DM Sans"/>
                <a:cs typeface="DM Sans"/>
                <a:sym typeface="DM Sans"/>
              </a:rPr>
              <a:t> Partnering directly with PK-12 Instructional Department Coordinators to fully intertwine responsive pedagogies into the core curricula of every major academic subject.</a:t>
            </a:r>
            <a:endParaRPr sz="1900"/>
          </a:p>
        </p:txBody>
      </p:sp>
      <p:pic>
        <p:nvPicPr>
          <p:cNvPr descr="image.png" id="483" name="Google Shape;483;p42"/>
          <p:cNvPicPr preferRelativeResize="0"/>
          <p:nvPr/>
        </p:nvPicPr>
        <p:blipFill rotWithShape="1">
          <a:blip r:embed="rId3">
            <a:alphaModFix/>
          </a:blip>
          <a:srcRect b="0" l="0" r="0" t="0"/>
          <a:stretch/>
        </p:blipFill>
        <p:spPr>
          <a:xfrm>
            <a:off x="761963" y="1775792"/>
            <a:ext cx="219075" cy="180975"/>
          </a:xfrm>
          <a:prstGeom prst="rect">
            <a:avLst/>
          </a:prstGeom>
          <a:noFill/>
          <a:ln>
            <a:noFill/>
          </a:ln>
        </p:spPr>
      </p:pic>
      <p:pic>
        <p:nvPicPr>
          <p:cNvPr descr="image.png" id="484" name="Google Shape;484;p42"/>
          <p:cNvPicPr preferRelativeResize="0"/>
          <p:nvPr/>
        </p:nvPicPr>
        <p:blipFill rotWithShape="1">
          <a:blip r:embed="rId4">
            <a:alphaModFix/>
          </a:blip>
          <a:srcRect b="0" l="0" r="0" t="0"/>
          <a:stretch/>
        </p:blipFill>
        <p:spPr>
          <a:xfrm>
            <a:off x="761950" y="3693552"/>
            <a:ext cx="219075" cy="180975"/>
          </a:xfrm>
          <a:prstGeom prst="rect">
            <a:avLst/>
          </a:prstGeom>
          <a:noFill/>
          <a:ln>
            <a:noFill/>
          </a:ln>
        </p:spPr>
      </p:pic>
      <p:pic>
        <p:nvPicPr>
          <p:cNvPr descr="image.png" id="485" name="Google Shape;485;p42"/>
          <p:cNvPicPr preferRelativeResize="0"/>
          <p:nvPr/>
        </p:nvPicPr>
        <p:blipFill rotWithShape="1">
          <a:blip r:embed="rId5">
            <a:alphaModFix/>
          </a:blip>
          <a:srcRect b="0" l="0" r="0" t="0"/>
          <a:stretch/>
        </p:blipFill>
        <p:spPr>
          <a:xfrm>
            <a:off x="773838" y="5306098"/>
            <a:ext cx="171450" cy="180975"/>
          </a:xfrm>
          <a:prstGeom prst="rect">
            <a:avLst/>
          </a:prstGeom>
          <a:noFill/>
          <a:ln>
            <a:noFill/>
          </a:ln>
        </p:spPr>
      </p:pic>
      <p:sp>
        <p:nvSpPr>
          <p:cNvPr id="486" name="Google Shape;486;p42"/>
          <p:cNvSpPr txBox="1"/>
          <p:nvPr/>
        </p:nvSpPr>
        <p:spPr>
          <a:xfrm>
            <a:off x="762000" y="571500"/>
            <a:ext cx="11201400" cy="438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850">
                <a:solidFill>
                  <a:srgbClr val="005088"/>
                </a:solidFill>
                <a:latin typeface="Merriweather"/>
                <a:ea typeface="Merriweather"/>
                <a:cs typeface="Merriweather"/>
                <a:sym typeface="Merriweather"/>
              </a:rPr>
              <a:t>Embedding Equity Into Systems</a:t>
            </a:r>
            <a:endParaRPr/>
          </a:p>
        </p:txBody>
      </p:sp>
      <p:sp>
        <p:nvSpPr>
          <p:cNvPr id="487" name="Google Shape;487;p42"/>
          <p:cNvSpPr/>
          <p:nvPr/>
        </p:nvSpPr>
        <p:spPr>
          <a:xfrm>
            <a:off x="761963" y="1265075"/>
            <a:ext cx="10668000" cy="192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43"/>
          <p:cNvSpPr txBox="1"/>
          <p:nvPr>
            <p:ph type="title"/>
          </p:nvPr>
        </p:nvSpPr>
        <p:spPr>
          <a:xfrm>
            <a:off x="1792288" y="4800600"/>
            <a:ext cx="5486400" cy="566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solidFill>
                  <a:schemeClr val="dk2"/>
                </a:solidFill>
              </a:rPr>
              <a:t>A Three Phase Process</a:t>
            </a:r>
            <a:endParaRPr>
              <a:solidFill>
                <a:schemeClr val="dk2"/>
              </a:solidFill>
            </a:endParaRPr>
          </a:p>
        </p:txBody>
      </p:sp>
      <p:pic>
        <p:nvPicPr>
          <p:cNvPr descr="Stack of books isolated on white (Provided by Getty Images)" id="493" name="Google Shape;493;p43"/>
          <p:cNvPicPr preferRelativeResize="0"/>
          <p:nvPr>
            <p:ph idx="2" type="pic"/>
          </p:nvPr>
        </p:nvPicPr>
        <p:blipFill rotWithShape="1">
          <a:blip r:embed="rId3">
            <a:alphaModFix/>
          </a:blip>
          <a:srcRect b="0" l="5595" r="5603" t="0"/>
          <a:stretch/>
        </p:blipFill>
        <p:spPr>
          <a:xfrm>
            <a:off x="1792288" y="612775"/>
            <a:ext cx="5486403" cy="4114799"/>
          </a:xfrm>
          <a:prstGeom prst="rect">
            <a:avLst/>
          </a:prstGeom>
        </p:spPr>
      </p:pic>
      <p:sp>
        <p:nvSpPr>
          <p:cNvPr id="494" name="Google Shape;494;p43"/>
          <p:cNvSpPr txBox="1"/>
          <p:nvPr>
            <p:ph idx="1" type="body"/>
          </p:nvPr>
        </p:nvSpPr>
        <p:spPr>
          <a:xfrm>
            <a:off x="1792304" y="5367353"/>
            <a:ext cx="7232100" cy="976500"/>
          </a:xfrm>
          <a:prstGeom prst="rect">
            <a:avLst/>
          </a:prstGeom>
        </p:spPr>
        <p:txBody>
          <a:bodyPr anchorCtr="0" anchor="t" bIns="45700" lIns="91425" spcFirstLastPara="1" rIns="91425" wrap="square" tIns="45700">
            <a:normAutofit lnSpcReduction="10000"/>
          </a:bodyPr>
          <a:lstStyle/>
          <a:p>
            <a:pPr indent="-330200" lvl="0" marL="457200" rtl="0" algn="l">
              <a:spcBef>
                <a:spcPts val="280"/>
              </a:spcBef>
              <a:spcAft>
                <a:spcPts val="0"/>
              </a:spcAft>
              <a:buClr>
                <a:schemeClr val="dk2"/>
              </a:buClr>
              <a:buSzPts val="1600"/>
              <a:buChar char="●"/>
            </a:pPr>
            <a:r>
              <a:rPr lang="en-US" sz="1600">
                <a:solidFill>
                  <a:schemeClr val="dk2"/>
                </a:solidFill>
              </a:rPr>
              <a:t>Phase 1: </a:t>
            </a:r>
            <a:r>
              <a:rPr lang="en-US" sz="1600">
                <a:solidFill>
                  <a:schemeClr val="dk2"/>
                </a:solidFill>
              </a:rPr>
              <a:t>Created a process for DRTs to review the shared texts in HMH .</a:t>
            </a:r>
            <a:endParaRPr sz="1600">
              <a:solidFill>
                <a:schemeClr val="dk2"/>
              </a:solidFill>
            </a:endParaRPr>
          </a:p>
          <a:p>
            <a:pPr indent="-330200" lvl="0" marL="457200" rtl="0" algn="l">
              <a:spcBef>
                <a:spcPts val="0"/>
              </a:spcBef>
              <a:spcAft>
                <a:spcPts val="0"/>
              </a:spcAft>
              <a:buClr>
                <a:schemeClr val="dk2"/>
              </a:buClr>
              <a:buSzPts val="1600"/>
              <a:buChar char="●"/>
            </a:pPr>
            <a:r>
              <a:rPr lang="en-US" sz="1600">
                <a:solidFill>
                  <a:schemeClr val="dk2"/>
                </a:solidFill>
              </a:rPr>
              <a:t>Phase 2: Shared the results with the HMH Champions to </a:t>
            </a:r>
            <a:r>
              <a:rPr lang="en-US" sz="1600">
                <a:solidFill>
                  <a:schemeClr val="dk2"/>
                </a:solidFill>
              </a:rPr>
              <a:t>identify</a:t>
            </a:r>
            <a:r>
              <a:rPr lang="en-US" sz="1600">
                <a:solidFill>
                  <a:schemeClr val="dk2"/>
                </a:solidFill>
              </a:rPr>
              <a:t> </a:t>
            </a:r>
            <a:r>
              <a:rPr lang="en-US" sz="1600">
                <a:solidFill>
                  <a:schemeClr val="dk2"/>
                </a:solidFill>
              </a:rPr>
              <a:t>problematic texts.  </a:t>
            </a:r>
            <a:endParaRPr sz="1600">
              <a:solidFill>
                <a:schemeClr val="dk2"/>
              </a:solidFill>
            </a:endParaRPr>
          </a:p>
          <a:p>
            <a:pPr indent="-330200" lvl="0" marL="457200" rtl="0" algn="l">
              <a:spcBef>
                <a:spcPts val="0"/>
              </a:spcBef>
              <a:spcAft>
                <a:spcPts val="0"/>
              </a:spcAft>
              <a:buClr>
                <a:schemeClr val="dk2"/>
              </a:buClr>
              <a:buSzPts val="1600"/>
              <a:buChar char="●"/>
            </a:pPr>
            <a:r>
              <a:rPr lang="en-US" sz="1600">
                <a:solidFill>
                  <a:schemeClr val="dk2"/>
                </a:solidFill>
              </a:rPr>
              <a:t>Phase 3:  Ready to move forward with creating guidance for some units/books.</a:t>
            </a:r>
            <a:endParaRPr sz="1600">
              <a:solidFill>
                <a:schemeClr val="dk2"/>
              </a:solidFill>
            </a:endParaRPr>
          </a:p>
        </p:txBody>
      </p:sp>
      <p:sp>
        <p:nvSpPr>
          <p:cNvPr id="495" name="Google Shape;495;p43"/>
          <p:cNvSpPr txBox="1"/>
          <p:nvPr/>
        </p:nvSpPr>
        <p:spPr>
          <a:xfrm>
            <a:off x="3950850" y="374300"/>
            <a:ext cx="4290300" cy="56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3900">
                <a:solidFill>
                  <a:schemeClr val="dk2"/>
                </a:solidFill>
                <a:latin typeface="Calibri"/>
                <a:ea typeface="Calibri"/>
                <a:cs typeface="Calibri"/>
                <a:sym typeface="Calibri"/>
              </a:rPr>
              <a:t>HMH Book Audit </a:t>
            </a:r>
            <a:endParaRPr b="1" sz="3900">
              <a:solidFill>
                <a:schemeClr val="dk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900">
                <a:solidFill>
                  <a:schemeClr val="dk2"/>
                </a:solidFill>
                <a:latin typeface="Calibri"/>
                <a:ea typeface="Calibri"/>
                <a:cs typeface="Calibri"/>
                <a:sym typeface="Calibri"/>
              </a:rPr>
              <a:t>Ensuring students are represented well in literature. </a:t>
            </a:r>
            <a:endParaRPr sz="1900">
              <a:solidFill>
                <a:schemeClr val="dk2"/>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44"/>
          <p:cNvSpPr txBox="1"/>
          <p:nvPr>
            <p:ph type="title"/>
          </p:nvPr>
        </p:nvSpPr>
        <p:spPr>
          <a:xfrm>
            <a:off x="457200" y="274650"/>
            <a:ext cx="113979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solidFill>
                  <a:schemeClr val="dk2"/>
                </a:solidFill>
              </a:rPr>
              <a:t>Trailhead and Pickleball </a:t>
            </a:r>
            <a:r>
              <a:rPr lang="en-US">
                <a:solidFill>
                  <a:schemeClr val="dk2"/>
                </a:solidFill>
              </a:rPr>
              <a:t>Grant</a:t>
            </a:r>
            <a:endParaRPr>
              <a:solidFill>
                <a:schemeClr val="dk2"/>
              </a:solidFill>
            </a:endParaRPr>
          </a:p>
          <a:p>
            <a:pPr indent="0" lvl="0" marL="0" rtl="0" algn="ctr">
              <a:spcBef>
                <a:spcPts val="0"/>
              </a:spcBef>
              <a:spcAft>
                <a:spcPts val="0"/>
              </a:spcAft>
              <a:buNone/>
            </a:pPr>
            <a:r>
              <a:rPr lang="en-US" sz="2300">
                <a:solidFill>
                  <a:schemeClr val="dk2"/>
                </a:solidFill>
              </a:rPr>
              <a:t>Ensuring access and inclusion for all.</a:t>
            </a:r>
            <a:endParaRPr sz="2300">
              <a:solidFill>
                <a:schemeClr val="dk2"/>
              </a:solidFill>
            </a:endParaRPr>
          </a:p>
        </p:txBody>
      </p:sp>
      <p:pic>
        <p:nvPicPr>
          <p:cNvPr id="501" name="Google Shape;501;p44" title="IMG_3083.HEIC"/>
          <p:cNvPicPr preferRelativeResize="0"/>
          <p:nvPr/>
        </p:nvPicPr>
        <p:blipFill>
          <a:blip r:embed="rId3">
            <a:alphaModFix/>
          </a:blip>
          <a:stretch>
            <a:fillRect/>
          </a:stretch>
        </p:blipFill>
        <p:spPr>
          <a:xfrm>
            <a:off x="152400" y="1417650"/>
            <a:ext cx="3692401" cy="2769300"/>
          </a:xfrm>
          <a:prstGeom prst="rect">
            <a:avLst/>
          </a:prstGeom>
          <a:noFill/>
          <a:ln>
            <a:noFill/>
          </a:ln>
        </p:spPr>
      </p:pic>
      <p:pic>
        <p:nvPicPr>
          <p:cNvPr id="502" name="Google Shape;502;p44" title="IMG_3069.HEIC"/>
          <p:cNvPicPr preferRelativeResize="0"/>
          <p:nvPr/>
        </p:nvPicPr>
        <p:blipFill>
          <a:blip r:embed="rId4">
            <a:alphaModFix/>
          </a:blip>
          <a:stretch>
            <a:fillRect/>
          </a:stretch>
        </p:blipFill>
        <p:spPr>
          <a:xfrm>
            <a:off x="8037301" y="2762400"/>
            <a:ext cx="3827727" cy="2870796"/>
          </a:xfrm>
          <a:prstGeom prst="rect">
            <a:avLst/>
          </a:prstGeom>
          <a:noFill/>
          <a:ln>
            <a:noFill/>
          </a:ln>
        </p:spPr>
      </p:pic>
      <p:pic>
        <p:nvPicPr>
          <p:cNvPr id="503" name="Google Shape;503;p44" title="IMG_3061.jpg"/>
          <p:cNvPicPr preferRelativeResize="0"/>
          <p:nvPr/>
        </p:nvPicPr>
        <p:blipFill>
          <a:blip r:embed="rId5">
            <a:alphaModFix/>
          </a:blip>
          <a:stretch>
            <a:fillRect/>
          </a:stretch>
        </p:blipFill>
        <p:spPr>
          <a:xfrm>
            <a:off x="461500" y="4358200"/>
            <a:ext cx="3074200" cy="2305650"/>
          </a:xfrm>
          <a:prstGeom prst="rect">
            <a:avLst/>
          </a:prstGeom>
          <a:noFill/>
          <a:ln>
            <a:noFill/>
          </a:ln>
        </p:spPr>
      </p:pic>
      <p:sp>
        <p:nvSpPr>
          <p:cNvPr id="504" name="Google Shape;504;p44"/>
          <p:cNvSpPr txBox="1"/>
          <p:nvPr/>
        </p:nvSpPr>
        <p:spPr>
          <a:xfrm>
            <a:off x="3936750" y="1669300"/>
            <a:ext cx="4008600" cy="262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00">
                <a:solidFill>
                  <a:schemeClr val="dk2"/>
                </a:solidFill>
                <a:highlight>
                  <a:srgbClr val="FFFFFF"/>
                </a:highlight>
              </a:rPr>
              <a:t>“One of the greatest benefits has been the opportunity to create pickleball events and friendly competitions with local schools in the future. These experiences will allow our students, including those with special needs, to build relationships with peers, develop sportsmanship skills, and gain confidence in a supportive environment.”</a:t>
            </a:r>
            <a:endParaRPr sz="1600">
              <a:solidFill>
                <a:schemeClr val="dk2"/>
              </a:solidFill>
              <a:highlight>
                <a:srgbClr val="FFFFFF"/>
              </a:highlight>
            </a:endParaRPr>
          </a:p>
          <a:p>
            <a:pPr indent="0" lvl="0" marL="0" rtl="0" algn="l">
              <a:spcBef>
                <a:spcPts val="0"/>
              </a:spcBef>
              <a:spcAft>
                <a:spcPts val="0"/>
              </a:spcAft>
              <a:buNone/>
            </a:pPr>
            <a:r>
              <a:rPr lang="en-US" sz="1600">
                <a:solidFill>
                  <a:schemeClr val="dk2"/>
                </a:solidFill>
              </a:rPr>
              <a:t> </a:t>
            </a:r>
            <a:endParaRPr sz="1600">
              <a:solidFill>
                <a:schemeClr val="dk2"/>
              </a:solidFill>
            </a:endParaRPr>
          </a:p>
          <a:p>
            <a:pPr indent="0" lvl="0" marL="0" rtl="0" algn="ctr">
              <a:spcBef>
                <a:spcPts val="0"/>
              </a:spcBef>
              <a:spcAft>
                <a:spcPts val="0"/>
              </a:spcAft>
              <a:buNone/>
            </a:pPr>
            <a:r>
              <a:rPr lang="en-US" sz="1600">
                <a:solidFill>
                  <a:schemeClr val="dk2"/>
                </a:solidFill>
              </a:rPr>
              <a:t>-Emily Tomko</a:t>
            </a:r>
            <a:endParaRPr sz="1600">
              <a:solidFill>
                <a:schemeClr val="dk2"/>
              </a:solidFill>
            </a:endParaRPr>
          </a:p>
        </p:txBody>
      </p:sp>
      <p:pic>
        <p:nvPicPr>
          <p:cNvPr id="505" name="Google Shape;505;p44" title="IMG_0145.HEIC"/>
          <p:cNvPicPr preferRelativeResize="0"/>
          <p:nvPr/>
        </p:nvPicPr>
        <p:blipFill>
          <a:blip r:embed="rId6">
            <a:alphaModFix/>
          </a:blip>
          <a:stretch>
            <a:fillRect/>
          </a:stretch>
        </p:blipFill>
        <p:spPr>
          <a:xfrm rot="-5400000">
            <a:off x="4857062" y="3859112"/>
            <a:ext cx="2477875" cy="33038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9" name="Shape 509"/>
        <p:cNvGrpSpPr/>
        <p:nvPr/>
      </p:nvGrpSpPr>
      <p:grpSpPr>
        <a:xfrm>
          <a:off x="0" y="0"/>
          <a:ext cx="0" cy="0"/>
          <a:chOff x="0" y="0"/>
          <a:chExt cx="0" cy="0"/>
        </a:xfrm>
      </p:grpSpPr>
      <p:pic>
        <p:nvPicPr>
          <p:cNvPr descr="image.png" id="510" name="Google Shape;510;p4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11" name="Google Shape;511;p45"/>
          <p:cNvSpPr txBox="1"/>
          <p:nvPr/>
        </p:nvSpPr>
        <p:spPr>
          <a:xfrm>
            <a:off x="1595425" y="1884948"/>
            <a:ext cx="9001200" cy="2162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000">
                <a:solidFill>
                  <a:srgbClr val="005088"/>
                </a:solidFill>
                <a:latin typeface="Merriweather"/>
                <a:ea typeface="Merriweather"/>
                <a:cs typeface="Merriweather"/>
                <a:sym typeface="Merriweather"/>
              </a:rPr>
              <a:t>Beyond Our </a:t>
            </a:r>
            <a:r>
              <a:rPr b="1" lang="en-US" sz="5000">
                <a:solidFill>
                  <a:srgbClr val="005088"/>
                </a:solidFill>
                <a:latin typeface="Merriweather"/>
                <a:ea typeface="Merriweather"/>
                <a:cs typeface="Merriweather"/>
                <a:sym typeface="Merriweather"/>
              </a:rPr>
              <a:t>Borders:</a:t>
            </a:r>
            <a:endParaRPr b="1" sz="5000">
              <a:solidFill>
                <a:srgbClr val="005088"/>
              </a:solidFill>
              <a:latin typeface="Merriweather"/>
              <a:ea typeface="Merriweather"/>
              <a:cs typeface="Merriweather"/>
              <a:sym typeface="Merriweather"/>
            </a:endParaRPr>
          </a:p>
          <a:p>
            <a:pPr indent="0" lvl="0" marL="0" rtl="0" algn="ctr">
              <a:spcBef>
                <a:spcPts val="0"/>
              </a:spcBef>
              <a:spcAft>
                <a:spcPts val="0"/>
              </a:spcAft>
              <a:buNone/>
            </a:pPr>
            <a:r>
              <a:rPr b="1" lang="en-US" sz="4050">
                <a:solidFill>
                  <a:schemeClr val="dk2"/>
                </a:solidFill>
                <a:latin typeface="Merriweather"/>
                <a:ea typeface="Merriweather"/>
                <a:cs typeface="Merriweather"/>
                <a:sym typeface="Merriweather"/>
              </a:rPr>
              <a:t>Sharing &amp; Learning with the Field</a:t>
            </a:r>
            <a:endParaRPr b="1">
              <a:solidFill>
                <a:schemeClr val="dk2"/>
              </a:solidFill>
              <a:latin typeface="Merriweather"/>
              <a:ea typeface="Merriweather"/>
              <a:cs typeface="Merriweather"/>
              <a:sym typeface="Merriweather"/>
            </a:endParaRPr>
          </a:p>
          <a:p>
            <a:pPr indent="0" lvl="0" marL="0" marR="0" rtl="0" algn="ctr">
              <a:spcBef>
                <a:spcPts val="0"/>
              </a:spcBef>
              <a:spcAft>
                <a:spcPts val="0"/>
              </a:spcAft>
              <a:buNone/>
            </a:pPr>
            <a:r>
              <a:t/>
            </a:r>
            <a:endParaRPr b="1" sz="5000">
              <a:solidFill>
                <a:srgbClr val="005088"/>
              </a:solidFill>
              <a:latin typeface="Merriweather"/>
              <a:ea typeface="Merriweather"/>
              <a:cs typeface="Merriweather"/>
              <a:sym typeface="Merriweather"/>
            </a:endParaRPr>
          </a:p>
        </p:txBody>
      </p:sp>
      <p:sp>
        <p:nvSpPr>
          <p:cNvPr id="512" name="Google Shape;512;p45"/>
          <p:cNvSpPr/>
          <p:nvPr/>
        </p:nvSpPr>
        <p:spPr>
          <a:xfrm>
            <a:off x="5715000" y="3543300"/>
            <a:ext cx="762000" cy="3810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3" name="Google Shape;513;p45"/>
          <p:cNvSpPr txBox="1"/>
          <p:nvPr/>
        </p:nvSpPr>
        <p:spPr>
          <a:xfrm>
            <a:off x="1203150" y="3810000"/>
            <a:ext cx="9986100" cy="3612600"/>
          </a:xfrm>
          <a:prstGeom prst="rect">
            <a:avLst/>
          </a:prstGeom>
          <a:noFill/>
          <a:ln>
            <a:noFill/>
          </a:ln>
        </p:spPr>
        <p:txBody>
          <a:bodyPr anchorCtr="0" anchor="t" bIns="0" lIns="0" spcFirstLastPara="1" rIns="0" wrap="square" tIns="0">
            <a:spAutoFit/>
          </a:bodyPr>
          <a:lstStyle/>
          <a:p>
            <a:pPr indent="0" lvl="0" marL="0" rtl="0" algn="ctr">
              <a:lnSpc>
                <a:spcPct val="150000"/>
              </a:lnSpc>
              <a:spcBef>
                <a:spcPts val="0"/>
              </a:spcBef>
              <a:spcAft>
                <a:spcPts val="0"/>
              </a:spcAft>
              <a:buNone/>
            </a:pPr>
            <a:r>
              <a:rPr lang="en-US" sz="2900">
                <a:solidFill>
                  <a:schemeClr val="dk2"/>
                </a:solidFill>
                <a:latin typeface="DM Sans"/>
                <a:ea typeface="DM Sans"/>
                <a:cs typeface="DM Sans"/>
                <a:sym typeface="DM Sans"/>
              </a:rPr>
              <a:t>Contributing to national conversations while learning alongside leaders in equity-centered professional education.</a:t>
            </a:r>
            <a:endParaRPr sz="2900">
              <a:solidFill>
                <a:schemeClr val="dk2"/>
              </a:solidFill>
              <a:latin typeface="DM Sans"/>
              <a:ea typeface="DM Sans"/>
              <a:cs typeface="DM Sans"/>
              <a:sym typeface="DM Sans"/>
            </a:endParaRPr>
          </a:p>
          <a:p>
            <a:pPr indent="0" lvl="0" marL="0" rtl="0" algn="ctr">
              <a:lnSpc>
                <a:spcPct val="160000"/>
              </a:lnSpc>
              <a:spcBef>
                <a:spcPts val="0"/>
              </a:spcBef>
              <a:spcAft>
                <a:spcPts val="0"/>
              </a:spcAft>
              <a:buNone/>
            </a:pPr>
            <a:r>
              <a:t/>
            </a:r>
            <a:endParaRPr sz="2450">
              <a:solidFill>
                <a:schemeClr val="dk2"/>
              </a:solidFill>
              <a:latin typeface="Lato Light"/>
              <a:ea typeface="Lato Light"/>
              <a:cs typeface="Lato Light"/>
              <a:sym typeface="Lato Light"/>
            </a:endParaRPr>
          </a:p>
          <a:p>
            <a:pPr indent="0" lvl="0" marL="0" rtl="0" algn="ctr">
              <a:lnSpc>
                <a:spcPct val="160000"/>
              </a:lnSpc>
              <a:spcBef>
                <a:spcPts val="0"/>
              </a:spcBef>
              <a:spcAft>
                <a:spcPts val="0"/>
              </a:spcAft>
              <a:buNone/>
            </a:pPr>
            <a:r>
              <a:t/>
            </a:r>
            <a:endParaRPr sz="2500">
              <a:solidFill>
                <a:srgbClr val="64748B"/>
              </a:solidFill>
              <a:latin typeface="DM Sans"/>
              <a:ea typeface="DM Sans"/>
              <a:cs typeface="DM Sans"/>
              <a:sym typeface="DM Sans"/>
            </a:endParaRPr>
          </a:p>
          <a:p>
            <a:pPr indent="0" lvl="0" marL="0" marR="0" rtl="0" algn="ctr">
              <a:lnSpc>
                <a:spcPct val="160000"/>
              </a:lnSpc>
              <a:spcBef>
                <a:spcPts val="0"/>
              </a:spcBef>
              <a:spcAft>
                <a:spcPts val="0"/>
              </a:spcAft>
              <a:buNone/>
            </a:pPr>
            <a:r>
              <a:t/>
            </a:r>
            <a:endParaRPr sz="2500">
              <a:solidFill>
                <a:srgbClr val="64748B"/>
              </a:solidFill>
              <a:latin typeface="DM Sans"/>
              <a:ea typeface="DM Sans"/>
              <a:cs typeface="DM Sans"/>
              <a:sym typeface="DM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7" name="Shape 517"/>
        <p:cNvGrpSpPr/>
        <p:nvPr/>
      </p:nvGrpSpPr>
      <p:grpSpPr>
        <a:xfrm>
          <a:off x="0" y="0"/>
          <a:ext cx="0" cy="0"/>
          <a:chOff x="0" y="0"/>
          <a:chExt cx="0" cy="0"/>
        </a:xfrm>
      </p:grpSpPr>
      <p:pic>
        <p:nvPicPr>
          <p:cNvPr descr="image.png" id="518" name="Google Shape;518;p4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519" name="Google Shape;519;p46"/>
          <p:cNvPicPr preferRelativeResize="0"/>
          <p:nvPr/>
        </p:nvPicPr>
        <p:blipFill rotWithShape="1">
          <a:blip r:embed="rId4">
            <a:alphaModFix/>
          </a:blip>
          <a:srcRect b="0" l="0" r="0" t="0"/>
          <a:stretch/>
        </p:blipFill>
        <p:spPr>
          <a:xfrm>
            <a:off x="571500" y="2436465"/>
            <a:ext cx="5410200" cy="1238250"/>
          </a:xfrm>
          <a:prstGeom prst="rect">
            <a:avLst/>
          </a:prstGeom>
          <a:noFill/>
          <a:ln>
            <a:noFill/>
          </a:ln>
        </p:spPr>
      </p:pic>
      <p:pic>
        <p:nvPicPr>
          <p:cNvPr descr="image.png" id="520" name="Google Shape;520;p46"/>
          <p:cNvPicPr preferRelativeResize="0"/>
          <p:nvPr/>
        </p:nvPicPr>
        <p:blipFill rotWithShape="1">
          <a:blip r:embed="rId4">
            <a:alphaModFix/>
          </a:blip>
          <a:srcRect b="0" l="0" r="0" t="0"/>
          <a:stretch/>
        </p:blipFill>
        <p:spPr>
          <a:xfrm>
            <a:off x="6210300" y="2436465"/>
            <a:ext cx="5410200" cy="1238250"/>
          </a:xfrm>
          <a:prstGeom prst="rect">
            <a:avLst/>
          </a:prstGeom>
          <a:noFill/>
          <a:ln>
            <a:noFill/>
          </a:ln>
        </p:spPr>
      </p:pic>
      <p:pic>
        <p:nvPicPr>
          <p:cNvPr descr="image.png" id="521" name="Google Shape;521;p46"/>
          <p:cNvPicPr preferRelativeResize="0"/>
          <p:nvPr/>
        </p:nvPicPr>
        <p:blipFill rotWithShape="1">
          <a:blip r:embed="rId5">
            <a:alphaModFix/>
          </a:blip>
          <a:srcRect b="0" l="0" r="0" t="0"/>
          <a:stretch/>
        </p:blipFill>
        <p:spPr>
          <a:xfrm>
            <a:off x="571500" y="3903315"/>
            <a:ext cx="5410200" cy="1238250"/>
          </a:xfrm>
          <a:prstGeom prst="rect">
            <a:avLst/>
          </a:prstGeom>
          <a:noFill/>
          <a:ln>
            <a:noFill/>
          </a:ln>
        </p:spPr>
      </p:pic>
      <p:pic>
        <p:nvPicPr>
          <p:cNvPr descr="image.png" id="522" name="Google Shape;522;p46"/>
          <p:cNvPicPr preferRelativeResize="0"/>
          <p:nvPr/>
        </p:nvPicPr>
        <p:blipFill rotWithShape="1">
          <a:blip r:embed="rId4">
            <a:alphaModFix/>
          </a:blip>
          <a:srcRect b="0" l="0" r="0" t="0"/>
          <a:stretch/>
        </p:blipFill>
        <p:spPr>
          <a:xfrm>
            <a:off x="6210300" y="3903315"/>
            <a:ext cx="5410200" cy="1238250"/>
          </a:xfrm>
          <a:prstGeom prst="rect">
            <a:avLst/>
          </a:prstGeom>
          <a:noFill/>
          <a:ln>
            <a:noFill/>
          </a:ln>
        </p:spPr>
      </p:pic>
      <p:pic>
        <p:nvPicPr>
          <p:cNvPr descr="image.png" id="523" name="Google Shape;523;p46"/>
          <p:cNvPicPr preferRelativeResize="0"/>
          <p:nvPr/>
        </p:nvPicPr>
        <p:blipFill rotWithShape="1">
          <a:blip r:embed="rId6">
            <a:alphaModFix/>
          </a:blip>
          <a:srcRect b="0" l="0" r="0" t="0"/>
          <a:stretch/>
        </p:blipFill>
        <p:spPr>
          <a:xfrm>
            <a:off x="885825" y="2674590"/>
            <a:ext cx="476250" cy="476250"/>
          </a:xfrm>
          <a:prstGeom prst="rect">
            <a:avLst/>
          </a:prstGeom>
          <a:noFill/>
          <a:ln>
            <a:noFill/>
          </a:ln>
        </p:spPr>
      </p:pic>
      <p:pic>
        <p:nvPicPr>
          <p:cNvPr descr="image.png" id="524" name="Google Shape;524;p46"/>
          <p:cNvPicPr preferRelativeResize="0"/>
          <p:nvPr/>
        </p:nvPicPr>
        <p:blipFill rotWithShape="1">
          <a:blip r:embed="rId6">
            <a:alphaModFix/>
          </a:blip>
          <a:srcRect b="0" l="0" r="0" t="0"/>
          <a:stretch/>
        </p:blipFill>
        <p:spPr>
          <a:xfrm>
            <a:off x="6524625" y="2674590"/>
            <a:ext cx="476250" cy="476250"/>
          </a:xfrm>
          <a:prstGeom prst="rect">
            <a:avLst/>
          </a:prstGeom>
          <a:noFill/>
          <a:ln>
            <a:noFill/>
          </a:ln>
        </p:spPr>
      </p:pic>
      <p:pic>
        <p:nvPicPr>
          <p:cNvPr descr="image.png" id="525" name="Google Shape;525;p46"/>
          <p:cNvPicPr preferRelativeResize="0"/>
          <p:nvPr/>
        </p:nvPicPr>
        <p:blipFill rotWithShape="1">
          <a:blip r:embed="rId6">
            <a:alphaModFix/>
          </a:blip>
          <a:srcRect b="0" l="0" r="0" t="0"/>
          <a:stretch/>
        </p:blipFill>
        <p:spPr>
          <a:xfrm>
            <a:off x="885825" y="4141440"/>
            <a:ext cx="476250" cy="476250"/>
          </a:xfrm>
          <a:prstGeom prst="rect">
            <a:avLst/>
          </a:prstGeom>
          <a:noFill/>
          <a:ln>
            <a:noFill/>
          </a:ln>
        </p:spPr>
      </p:pic>
      <p:pic>
        <p:nvPicPr>
          <p:cNvPr descr="image.png" id="526" name="Google Shape;526;p46"/>
          <p:cNvPicPr preferRelativeResize="0"/>
          <p:nvPr/>
        </p:nvPicPr>
        <p:blipFill rotWithShape="1">
          <a:blip r:embed="rId6">
            <a:alphaModFix/>
          </a:blip>
          <a:srcRect b="0" l="0" r="0" t="0"/>
          <a:stretch/>
        </p:blipFill>
        <p:spPr>
          <a:xfrm>
            <a:off x="6524625" y="4141440"/>
            <a:ext cx="476250" cy="476250"/>
          </a:xfrm>
          <a:prstGeom prst="rect">
            <a:avLst/>
          </a:prstGeom>
          <a:noFill/>
          <a:ln>
            <a:noFill/>
          </a:ln>
        </p:spPr>
      </p:pic>
      <p:pic>
        <p:nvPicPr>
          <p:cNvPr descr="image.png" id="527" name="Google Shape;527;p46"/>
          <p:cNvPicPr preferRelativeResize="0"/>
          <p:nvPr/>
        </p:nvPicPr>
        <p:blipFill rotWithShape="1">
          <a:blip r:embed="rId7">
            <a:alphaModFix/>
          </a:blip>
          <a:srcRect b="0" l="0" r="0" t="0"/>
          <a:stretch/>
        </p:blipFill>
        <p:spPr>
          <a:xfrm>
            <a:off x="1019175" y="2807940"/>
            <a:ext cx="209550" cy="209550"/>
          </a:xfrm>
          <a:prstGeom prst="rect">
            <a:avLst/>
          </a:prstGeom>
          <a:noFill/>
          <a:ln>
            <a:noFill/>
          </a:ln>
        </p:spPr>
      </p:pic>
      <p:sp>
        <p:nvSpPr>
          <p:cNvPr id="528" name="Google Shape;528;p46"/>
          <p:cNvSpPr txBox="1"/>
          <p:nvPr/>
        </p:nvSpPr>
        <p:spPr>
          <a:xfrm>
            <a:off x="1448763" y="2667465"/>
            <a:ext cx="4360500" cy="250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25" u="none" cap="none" strike="noStrike">
                <a:solidFill>
                  <a:srgbClr val="0F172A"/>
                </a:solidFill>
                <a:latin typeface="Poppins"/>
                <a:ea typeface="Poppins"/>
                <a:cs typeface="Poppins"/>
                <a:sym typeface="Poppins"/>
              </a:rPr>
              <a:t>NAPE Conference</a:t>
            </a:r>
            <a:endParaRPr sz="1600"/>
          </a:p>
        </p:txBody>
      </p:sp>
      <p:sp>
        <p:nvSpPr>
          <p:cNvPr id="529" name="Google Shape;529;p46"/>
          <p:cNvSpPr txBox="1"/>
          <p:nvPr/>
        </p:nvSpPr>
        <p:spPr>
          <a:xfrm>
            <a:off x="1552575" y="3007965"/>
            <a:ext cx="4152900" cy="471300"/>
          </a:xfrm>
          <a:prstGeom prst="rect">
            <a:avLst/>
          </a:prstGeom>
          <a:noFill/>
          <a:ln>
            <a:noFill/>
          </a:ln>
        </p:spPr>
        <p:txBody>
          <a:bodyPr anchorCtr="0" anchor="t" bIns="0" lIns="0" spcFirstLastPara="1" rIns="0" wrap="square" tIns="0">
            <a:spAutoFit/>
          </a:bodyPr>
          <a:lstStyle/>
          <a:p>
            <a:pPr indent="0" lvl="0" marL="0" marR="0" rtl="0" algn="l">
              <a:lnSpc>
                <a:spcPct val="149955"/>
              </a:lnSpc>
              <a:spcBef>
                <a:spcPts val="0"/>
              </a:spcBef>
              <a:spcAft>
                <a:spcPts val="0"/>
              </a:spcAft>
              <a:buNone/>
            </a:pPr>
            <a:r>
              <a:rPr b="1" i="0" lang="en-US" sz="1225" u="none" cap="none" strike="noStrike">
                <a:solidFill>
                  <a:srgbClr val="475569"/>
                </a:solidFill>
                <a:latin typeface="DM Sans"/>
                <a:ea typeface="DM Sans"/>
                <a:cs typeface="DM Sans"/>
                <a:sym typeface="DM Sans"/>
              </a:rPr>
              <a:t>Washington, DC</a:t>
            </a:r>
            <a:r>
              <a:rPr i="0" lang="en-US" sz="1225" u="none" cap="none" strike="noStrike">
                <a:solidFill>
                  <a:srgbClr val="475569"/>
                </a:solidFill>
                <a:latin typeface="DM Sans"/>
                <a:ea typeface="DM Sans"/>
                <a:cs typeface="DM Sans"/>
                <a:sym typeface="DM Sans"/>
              </a:rPr>
              <a:t> — National Alliance for Partnerships in Equity presentation on institutionalizing equity strategies.</a:t>
            </a:r>
            <a:endParaRPr sz="1500">
              <a:latin typeface="DM Sans"/>
              <a:ea typeface="DM Sans"/>
              <a:cs typeface="DM Sans"/>
              <a:sym typeface="DM Sans"/>
            </a:endParaRPr>
          </a:p>
        </p:txBody>
      </p:sp>
      <p:pic>
        <p:nvPicPr>
          <p:cNvPr descr="image.png" id="530" name="Google Shape;530;p46"/>
          <p:cNvPicPr preferRelativeResize="0"/>
          <p:nvPr/>
        </p:nvPicPr>
        <p:blipFill rotWithShape="1">
          <a:blip r:embed="rId8">
            <a:alphaModFix/>
          </a:blip>
          <a:srcRect b="0" l="0" r="0" t="0"/>
          <a:stretch/>
        </p:blipFill>
        <p:spPr>
          <a:xfrm>
            <a:off x="6629400" y="2807940"/>
            <a:ext cx="266700" cy="209550"/>
          </a:xfrm>
          <a:prstGeom prst="rect">
            <a:avLst/>
          </a:prstGeom>
          <a:noFill/>
          <a:ln>
            <a:noFill/>
          </a:ln>
        </p:spPr>
      </p:pic>
      <p:sp>
        <p:nvSpPr>
          <p:cNvPr id="531" name="Google Shape;531;p46"/>
          <p:cNvSpPr txBox="1"/>
          <p:nvPr/>
        </p:nvSpPr>
        <p:spPr>
          <a:xfrm>
            <a:off x="7087575" y="2573340"/>
            <a:ext cx="4360500" cy="234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25" u="none" cap="none" strike="noStrike">
                <a:solidFill>
                  <a:srgbClr val="0F172A"/>
                </a:solidFill>
                <a:latin typeface="Poppins"/>
                <a:ea typeface="Poppins"/>
                <a:cs typeface="Poppins"/>
                <a:sym typeface="Poppins"/>
              </a:rPr>
              <a:t>Teachers of Promise</a:t>
            </a:r>
            <a:endParaRPr sz="1500"/>
          </a:p>
        </p:txBody>
      </p:sp>
      <p:sp>
        <p:nvSpPr>
          <p:cNvPr id="532" name="Google Shape;532;p46"/>
          <p:cNvSpPr txBox="1"/>
          <p:nvPr/>
        </p:nvSpPr>
        <p:spPr>
          <a:xfrm>
            <a:off x="7191375" y="3007965"/>
            <a:ext cx="4152900" cy="471300"/>
          </a:xfrm>
          <a:prstGeom prst="rect">
            <a:avLst/>
          </a:prstGeom>
          <a:noFill/>
          <a:ln>
            <a:noFill/>
          </a:ln>
        </p:spPr>
        <p:txBody>
          <a:bodyPr anchorCtr="0" anchor="t" bIns="0" lIns="0" spcFirstLastPara="1" rIns="0" wrap="square" tIns="0">
            <a:spAutoFit/>
          </a:bodyPr>
          <a:lstStyle/>
          <a:p>
            <a:pPr indent="0" lvl="0" marL="0" marR="0" rtl="0" algn="l">
              <a:lnSpc>
                <a:spcPct val="149955"/>
              </a:lnSpc>
              <a:spcBef>
                <a:spcPts val="0"/>
              </a:spcBef>
              <a:spcAft>
                <a:spcPts val="0"/>
              </a:spcAft>
              <a:buNone/>
            </a:pPr>
            <a:r>
              <a:rPr b="1" i="0" lang="en-US" sz="1225" u="none" cap="none" strike="noStrike">
                <a:solidFill>
                  <a:srgbClr val="475569"/>
                </a:solidFill>
                <a:latin typeface="DM Sans"/>
                <a:ea typeface="DM Sans"/>
                <a:cs typeface="DM Sans"/>
                <a:sym typeface="DM Sans"/>
              </a:rPr>
              <a:t>Midlothian, VA</a:t>
            </a:r>
            <a:r>
              <a:rPr i="0" lang="en-US" sz="1225" u="none" cap="none" strike="noStrike">
                <a:solidFill>
                  <a:srgbClr val="475569"/>
                </a:solidFill>
                <a:latin typeface="DM Sans"/>
                <a:ea typeface="DM Sans"/>
                <a:cs typeface="DM Sans"/>
                <a:sym typeface="DM Sans"/>
              </a:rPr>
              <a:t> — Engaging early-career educators in culturally responsive teaching foundations.</a:t>
            </a:r>
            <a:endParaRPr sz="1500">
              <a:latin typeface="DM Sans"/>
              <a:ea typeface="DM Sans"/>
              <a:cs typeface="DM Sans"/>
              <a:sym typeface="DM Sans"/>
            </a:endParaRPr>
          </a:p>
        </p:txBody>
      </p:sp>
      <p:pic>
        <p:nvPicPr>
          <p:cNvPr descr="image.png" id="533" name="Google Shape;533;p46"/>
          <p:cNvPicPr preferRelativeResize="0"/>
          <p:nvPr/>
        </p:nvPicPr>
        <p:blipFill rotWithShape="1">
          <a:blip r:embed="rId9">
            <a:alphaModFix/>
          </a:blip>
          <a:srcRect b="0" l="0" r="0" t="0"/>
          <a:stretch/>
        </p:blipFill>
        <p:spPr>
          <a:xfrm>
            <a:off x="990600" y="4274790"/>
            <a:ext cx="266700" cy="209550"/>
          </a:xfrm>
          <a:prstGeom prst="rect">
            <a:avLst/>
          </a:prstGeom>
          <a:noFill/>
          <a:ln>
            <a:noFill/>
          </a:ln>
        </p:spPr>
      </p:pic>
      <p:sp>
        <p:nvSpPr>
          <p:cNvPr id="534" name="Google Shape;534;p46"/>
          <p:cNvSpPr txBox="1"/>
          <p:nvPr/>
        </p:nvSpPr>
        <p:spPr>
          <a:xfrm>
            <a:off x="1448775" y="4024590"/>
            <a:ext cx="4360500" cy="250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25" u="none" cap="none" strike="noStrike">
                <a:solidFill>
                  <a:srgbClr val="0F172A"/>
                </a:solidFill>
                <a:latin typeface="Poppins"/>
                <a:ea typeface="Poppins"/>
                <a:cs typeface="Poppins"/>
                <a:sym typeface="Poppins"/>
              </a:rPr>
              <a:t>AMLE Conference</a:t>
            </a:r>
            <a:endParaRPr sz="1600"/>
          </a:p>
        </p:txBody>
      </p:sp>
      <p:sp>
        <p:nvSpPr>
          <p:cNvPr id="535" name="Google Shape;535;p46"/>
          <p:cNvSpPr txBox="1"/>
          <p:nvPr/>
        </p:nvSpPr>
        <p:spPr>
          <a:xfrm>
            <a:off x="1552575" y="4474815"/>
            <a:ext cx="4152900" cy="471300"/>
          </a:xfrm>
          <a:prstGeom prst="rect">
            <a:avLst/>
          </a:prstGeom>
          <a:noFill/>
          <a:ln>
            <a:noFill/>
          </a:ln>
        </p:spPr>
        <p:txBody>
          <a:bodyPr anchorCtr="0" anchor="t" bIns="0" lIns="0" spcFirstLastPara="1" rIns="0" wrap="square" tIns="0">
            <a:spAutoFit/>
          </a:bodyPr>
          <a:lstStyle/>
          <a:p>
            <a:pPr indent="0" lvl="0" marL="0" marR="0" rtl="0" algn="l">
              <a:lnSpc>
                <a:spcPct val="149955"/>
              </a:lnSpc>
              <a:spcBef>
                <a:spcPts val="0"/>
              </a:spcBef>
              <a:spcAft>
                <a:spcPts val="0"/>
              </a:spcAft>
              <a:buNone/>
            </a:pPr>
            <a:r>
              <a:rPr b="1" i="0" lang="en-US" sz="1225" u="none" cap="none" strike="noStrike">
                <a:solidFill>
                  <a:srgbClr val="475569"/>
                </a:solidFill>
                <a:latin typeface="DM Sans"/>
                <a:ea typeface="DM Sans"/>
                <a:cs typeface="DM Sans"/>
                <a:sym typeface="DM Sans"/>
              </a:rPr>
              <a:t>Association for Middle Level Education</a:t>
            </a:r>
            <a:r>
              <a:rPr i="0" lang="en-US" sz="1225" u="none" cap="none" strike="noStrike">
                <a:solidFill>
                  <a:srgbClr val="475569"/>
                </a:solidFill>
                <a:latin typeface="DM Sans"/>
                <a:ea typeface="DM Sans"/>
                <a:cs typeface="DM Sans"/>
                <a:sym typeface="DM Sans"/>
              </a:rPr>
              <a:t> — Sharing effective middle school equity implementation strategies.</a:t>
            </a:r>
            <a:endParaRPr sz="1500">
              <a:latin typeface="DM Sans"/>
              <a:ea typeface="DM Sans"/>
              <a:cs typeface="DM Sans"/>
              <a:sym typeface="DM Sans"/>
            </a:endParaRPr>
          </a:p>
        </p:txBody>
      </p:sp>
      <p:pic>
        <p:nvPicPr>
          <p:cNvPr descr="image.png" id="536" name="Google Shape;536;p46"/>
          <p:cNvPicPr preferRelativeResize="0"/>
          <p:nvPr/>
        </p:nvPicPr>
        <p:blipFill rotWithShape="1">
          <a:blip r:embed="rId10">
            <a:alphaModFix/>
          </a:blip>
          <a:srcRect b="0" l="0" r="0" t="0"/>
          <a:stretch/>
        </p:blipFill>
        <p:spPr>
          <a:xfrm>
            <a:off x="6681787" y="4274790"/>
            <a:ext cx="161925" cy="209550"/>
          </a:xfrm>
          <a:prstGeom prst="rect">
            <a:avLst/>
          </a:prstGeom>
          <a:noFill/>
          <a:ln>
            <a:noFill/>
          </a:ln>
        </p:spPr>
      </p:pic>
      <p:sp>
        <p:nvSpPr>
          <p:cNvPr id="537" name="Google Shape;537;p46"/>
          <p:cNvSpPr txBox="1"/>
          <p:nvPr/>
        </p:nvSpPr>
        <p:spPr>
          <a:xfrm>
            <a:off x="7191375" y="3965115"/>
            <a:ext cx="4360500" cy="234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25" u="none" cap="none" strike="noStrike">
                <a:solidFill>
                  <a:srgbClr val="0F172A"/>
                </a:solidFill>
                <a:latin typeface="Poppins"/>
                <a:ea typeface="Poppins"/>
                <a:cs typeface="Poppins"/>
                <a:sym typeface="Poppins"/>
              </a:rPr>
              <a:t>Learning Forward</a:t>
            </a:r>
            <a:endParaRPr sz="1500"/>
          </a:p>
        </p:txBody>
      </p:sp>
      <p:sp>
        <p:nvSpPr>
          <p:cNvPr id="538" name="Google Shape;538;p46"/>
          <p:cNvSpPr txBox="1"/>
          <p:nvPr/>
        </p:nvSpPr>
        <p:spPr>
          <a:xfrm>
            <a:off x="7191375" y="4474815"/>
            <a:ext cx="4152900" cy="471300"/>
          </a:xfrm>
          <a:prstGeom prst="rect">
            <a:avLst/>
          </a:prstGeom>
          <a:noFill/>
          <a:ln>
            <a:noFill/>
          </a:ln>
        </p:spPr>
        <p:txBody>
          <a:bodyPr anchorCtr="0" anchor="t" bIns="0" lIns="0" spcFirstLastPara="1" rIns="0" wrap="square" tIns="0">
            <a:spAutoFit/>
          </a:bodyPr>
          <a:lstStyle/>
          <a:p>
            <a:pPr indent="0" lvl="0" marL="0" marR="0" rtl="0" algn="l">
              <a:lnSpc>
                <a:spcPct val="149955"/>
              </a:lnSpc>
              <a:spcBef>
                <a:spcPts val="0"/>
              </a:spcBef>
              <a:spcAft>
                <a:spcPts val="0"/>
              </a:spcAft>
              <a:buNone/>
            </a:pPr>
            <a:r>
              <a:rPr b="1" i="0" lang="en-US" sz="1225" u="none" cap="none" strike="noStrike">
                <a:solidFill>
                  <a:srgbClr val="475569"/>
                </a:solidFill>
                <a:latin typeface="DM Sans"/>
                <a:ea typeface="DM Sans"/>
                <a:cs typeface="DM Sans"/>
                <a:sym typeface="DM Sans"/>
              </a:rPr>
              <a:t>Dallas, TX (Dec 2026)</a:t>
            </a:r>
            <a:r>
              <a:rPr i="0" lang="en-US" sz="1225" u="none" cap="none" strike="noStrike">
                <a:solidFill>
                  <a:srgbClr val="475569"/>
                </a:solidFill>
                <a:latin typeface="DM Sans"/>
                <a:ea typeface="DM Sans"/>
                <a:cs typeface="DM Sans"/>
                <a:sym typeface="DM Sans"/>
              </a:rPr>
              <a:t> — Highlighting division-wide equity-centered professional development models.</a:t>
            </a:r>
            <a:endParaRPr sz="1500">
              <a:latin typeface="DM Sans"/>
              <a:ea typeface="DM Sans"/>
              <a:cs typeface="DM Sans"/>
              <a:sym typeface="DM Sans"/>
            </a:endParaRPr>
          </a:p>
        </p:txBody>
      </p:sp>
      <p:sp>
        <p:nvSpPr>
          <p:cNvPr id="539" name="Google Shape;539;p46"/>
          <p:cNvSpPr txBox="1"/>
          <p:nvPr/>
        </p:nvSpPr>
        <p:spPr>
          <a:xfrm>
            <a:off x="1116625" y="809875"/>
            <a:ext cx="11601600" cy="600300"/>
          </a:xfrm>
          <a:prstGeom prst="rect">
            <a:avLst/>
          </a:prstGeom>
          <a:noFill/>
          <a:ln>
            <a:noFill/>
          </a:ln>
        </p:spPr>
        <p:txBody>
          <a:bodyPr anchorCtr="0" anchor="ctr" bIns="0" lIns="0" spcFirstLastPara="1" rIns="0" wrap="square" tIns="0">
            <a:spAutoFit/>
          </a:bodyPr>
          <a:lstStyle/>
          <a:p>
            <a:pPr indent="0" lvl="0" marL="0" marR="0" rtl="0" algn="l">
              <a:lnSpc>
                <a:spcPct val="120000"/>
              </a:lnSpc>
              <a:spcBef>
                <a:spcPts val="0"/>
              </a:spcBef>
              <a:spcAft>
                <a:spcPts val="0"/>
              </a:spcAft>
              <a:buNone/>
            </a:pPr>
            <a:r>
              <a:rPr b="1" i="0" lang="en-US" sz="3900" u="none" cap="none" strike="noStrike">
                <a:solidFill>
                  <a:schemeClr val="dk2"/>
                </a:solidFill>
                <a:latin typeface="Merriweather"/>
                <a:ea typeface="Merriweather"/>
                <a:cs typeface="Merriweather"/>
                <a:sym typeface="Merriweather"/>
              </a:rPr>
              <a:t>National Field Contributions</a:t>
            </a:r>
            <a:endParaRPr sz="3900">
              <a:solidFill>
                <a:schemeClr val="dk2"/>
              </a:solidFill>
              <a:latin typeface="Merriweather"/>
              <a:ea typeface="Merriweather"/>
              <a:cs typeface="Merriweather"/>
              <a:sym typeface="Merriweather"/>
            </a:endParaRPr>
          </a:p>
        </p:txBody>
      </p:sp>
      <p:sp>
        <p:nvSpPr>
          <p:cNvPr id="540" name="Google Shape;540;p46"/>
          <p:cNvSpPr/>
          <p:nvPr/>
        </p:nvSpPr>
        <p:spPr>
          <a:xfrm>
            <a:off x="571500" y="1005780"/>
            <a:ext cx="76200" cy="342900"/>
          </a:xfrm>
          <a:prstGeom prst="roundRect">
            <a:avLst>
              <a:gd fmla="val 50000" name="adj"/>
            </a:avLst>
          </a:prstGeom>
          <a:solidFill>
            <a:srgbClr val="0F76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544" name="Shape 544"/>
        <p:cNvGrpSpPr/>
        <p:nvPr/>
      </p:nvGrpSpPr>
      <p:grpSpPr>
        <a:xfrm>
          <a:off x="0" y="0"/>
          <a:ext cx="0" cy="0"/>
          <a:chOff x="0" y="0"/>
          <a:chExt cx="0" cy="0"/>
        </a:xfrm>
      </p:grpSpPr>
      <p:sp>
        <p:nvSpPr>
          <p:cNvPr id="545" name="Google Shape;545;p47"/>
          <p:cNvSpPr/>
          <p:nvPr/>
        </p:nvSpPr>
        <p:spPr>
          <a:xfrm>
            <a:off x="401550" y="199298"/>
            <a:ext cx="11365603" cy="1323801"/>
          </a:xfrm>
          <a:prstGeom prst="rect">
            <a:avLst/>
          </a:prstGeom>
        </p:spPr>
        <p:txBody>
          <a:bodyPr>
            <a:prstTxWarp prst="textPlain"/>
          </a:bodyPr>
          <a:lstStyle/>
          <a:p>
            <a:pPr lvl="0" algn="ctr"/>
            <a:r>
              <a:rPr b="1" i="0">
                <a:ln cap="flat" cmpd="sng" w="9525">
                  <a:solidFill>
                    <a:schemeClr val="dk2"/>
                  </a:solidFill>
                  <a:prstDash val="solid"/>
                  <a:round/>
                  <a:headEnd len="sm" w="sm" type="none"/>
                  <a:tailEnd len="sm" w="sm" type="none"/>
                </a:ln>
                <a:solidFill>
                  <a:srgbClr val="0F766E"/>
                </a:solidFill>
                <a:latin typeface="Marcellus"/>
              </a:rPr>
              <a:t>National Alliance for Partnerships in Equity</a:t>
            </a:r>
          </a:p>
        </p:txBody>
      </p:sp>
      <p:pic>
        <p:nvPicPr>
          <p:cNvPr id="546" name="Google Shape;546;p47"/>
          <p:cNvPicPr preferRelativeResize="0"/>
          <p:nvPr/>
        </p:nvPicPr>
        <p:blipFill>
          <a:blip r:embed="rId3">
            <a:alphaModFix/>
          </a:blip>
          <a:stretch>
            <a:fillRect/>
          </a:stretch>
        </p:blipFill>
        <p:spPr>
          <a:xfrm>
            <a:off x="8604500" y="1508486"/>
            <a:ext cx="3036600" cy="2277600"/>
          </a:xfrm>
          <a:prstGeom prst="roundRect">
            <a:avLst>
              <a:gd fmla="val 16667" name="adj"/>
            </a:avLst>
          </a:prstGeom>
          <a:noFill/>
          <a:ln cap="flat" cmpd="sng" w="38100">
            <a:solidFill>
              <a:srgbClr val="000000"/>
            </a:solidFill>
            <a:prstDash val="solid"/>
            <a:round/>
            <a:headEnd len="sm" w="sm" type="none"/>
            <a:tailEnd len="sm" w="sm" type="none"/>
          </a:ln>
        </p:spPr>
      </p:pic>
      <p:pic>
        <p:nvPicPr>
          <p:cNvPr id="547" name="Google Shape;547;p47"/>
          <p:cNvPicPr preferRelativeResize="0"/>
          <p:nvPr/>
        </p:nvPicPr>
        <p:blipFill>
          <a:blip r:embed="rId4">
            <a:alphaModFix/>
          </a:blip>
          <a:stretch>
            <a:fillRect/>
          </a:stretch>
        </p:blipFill>
        <p:spPr>
          <a:xfrm>
            <a:off x="3936938" y="4365288"/>
            <a:ext cx="4294800" cy="1979700"/>
          </a:xfrm>
          <a:prstGeom prst="roundRect">
            <a:avLst>
              <a:gd fmla="val 16667" name="adj"/>
            </a:avLst>
          </a:prstGeom>
          <a:noFill/>
          <a:ln cap="flat" cmpd="sng" w="38100">
            <a:solidFill>
              <a:srgbClr val="000000"/>
            </a:solidFill>
            <a:prstDash val="solid"/>
            <a:round/>
            <a:headEnd len="sm" w="sm" type="none"/>
            <a:tailEnd len="sm" w="sm" type="none"/>
          </a:ln>
        </p:spPr>
      </p:pic>
      <p:pic>
        <p:nvPicPr>
          <p:cNvPr id="548" name="Google Shape;548;p47"/>
          <p:cNvPicPr preferRelativeResize="0"/>
          <p:nvPr/>
        </p:nvPicPr>
        <p:blipFill>
          <a:blip r:embed="rId5">
            <a:alphaModFix/>
          </a:blip>
          <a:stretch>
            <a:fillRect/>
          </a:stretch>
        </p:blipFill>
        <p:spPr>
          <a:xfrm>
            <a:off x="4315925" y="1500362"/>
            <a:ext cx="3612900" cy="2709600"/>
          </a:xfrm>
          <a:prstGeom prst="roundRect">
            <a:avLst>
              <a:gd fmla="val 16667" name="adj"/>
            </a:avLst>
          </a:prstGeom>
          <a:noFill/>
          <a:ln cap="flat" cmpd="sng" w="38100">
            <a:solidFill>
              <a:srgbClr val="000000"/>
            </a:solidFill>
            <a:prstDash val="solid"/>
            <a:round/>
            <a:headEnd len="sm" w="sm" type="none"/>
            <a:tailEnd len="sm" w="sm" type="none"/>
          </a:ln>
        </p:spPr>
      </p:pic>
      <p:pic>
        <p:nvPicPr>
          <p:cNvPr id="549" name="Google Shape;549;p47"/>
          <p:cNvPicPr preferRelativeResize="0"/>
          <p:nvPr/>
        </p:nvPicPr>
        <p:blipFill>
          <a:blip r:embed="rId6">
            <a:alphaModFix/>
          </a:blip>
          <a:stretch>
            <a:fillRect/>
          </a:stretch>
        </p:blipFill>
        <p:spPr>
          <a:xfrm>
            <a:off x="681900" y="1508475"/>
            <a:ext cx="2958300" cy="3944400"/>
          </a:xfrm>
          <a:prstGeom prst="roundRect">
            <a:avLst>
              <a:gd fmla="val 16667" name="adj"/>
            </a:avLst>
          </a:prstGeom>
          <a:noFill/>
          <a:ln cap="flat" cmpd="sng" w="38100">
            <a:solidFill>
              <a:srgbClr val="000000"/>
            </a:solidFill>
            <a:prstDash val="solid"/>
            <a:round/>
            <a:headEnd len="sm" w="sm" type="none"/>
            <a:tailEnd len="sm" w="sm" type="none"/>
          </a:ln>
        </p:spPr>
      </p:pic>
      <p:pic>
        <p:nvPicPr>
          <p:cNvPr id="550" name="Google Shape;550;p47"/>
          <p:cNvPicPr preferRelativeResize="0"/>
          <p:nvPr/>
        </p:nvPicPr>
        <p:blipFill>
          <a:blip r:embed="rId7">
            <a:alphaModFix/>
          </a:blip>
          <a:stretch>
            <a:fillRect/>
          </a:stretch>
        </p:blipFill>
        <p:spPr>
          <a:xfrm>
            <a:off x="8528413" y="4518013"/>
            <a:ext cx="3188700" cy="1674000"/>
          </a:xfrm>
          <a:prstGeom prst="roundRect">
            <a:avLst>
              <a:gd fmla="val 16667" name="adj"/>
            </a:avLst>
          </a:prstGeom>
          <a:noFill/>
          <a:ln cap="flat" cmpd="sng" w="38100">
            <a:solidFill>
              <a:srgbClr val="000000"/>
            </a:solidFill>
            <a:prstDash val="solid"/>
            <a:round/>
            <a:headEnd len="sm" w="sm" type="none"/>
            <a:tailEnd len="sm" w="sm" type="none"/>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4" name="Shape 554"/>
        <p:cNvGrpSpPr/>
        <p:nvPr/>
      </p:nvGrpSpPr>
      <p:grpSpPr>
        <a:xfrm>
          <a:off x="0" y="0"/>
          <a:ext cx="0" cy="0"/>
          <a:chOff x="0" y="0"/>
          <a:chExt cx="0" cy="0"/>
        </a:xfrm>
      </p:grpSpPr>
      <p:pic>
        <p:nvPicPr>
          <p:cNvPr descr="image.png" id="555" name="Google Shape;555;p4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556" name="Google Shape;556;p48"/>
          <p:cNvPicPr preferRelativeResize="0"/>
          <p:nvPr/>
        </p:nvPicPr>
        <p:blipFill rotWithShape="1">
          <a:blip r:embed="rId4">
            <a:alphaModFix/>
          </a:blip>
          <a:srcRect b="0" l="0" r="0" t="0"/>
          <a:stretch/>
        </p:blipFill>
        <p:spPr>
          <a:xfrm>
            <a:off x="1095375" y="2081361"/>
            <a:ext cx="10001250" cy="3415307"/>
          </a:xfrm>
          <a:prstGeom prst="rect">
            <a:avLst/>
          </a:prstGeom>
          <a:noFill/>
          <a:ln>
            <a:noFill/>
          </a:ln>
        </p:spPr>
      </p:pic>
      <p:sp>
        <p:nvSpPr>
          <p:cNvPr id="557" name="Google Shape;557;p48"/>
          <p:cNvSpPr txBox="1"/>
          <p:nvPr/>
        </p:nvSpPr>
        <p:spPr>
          <a:xfrm>
            <a:off x="1866900" y="2662386"/>
            <a:ext cx="8458200" cy="1975800"/>
          </a:xfrm>
          <a:prstGeom prst="rect">
            <a:avLst/>
          </a:prstGeom>
          <a:noFill/>
          <a:ln>
            <a:noFill/>
          </a:ln>
        </p:spPr>
        <p:txBody>
          <a:bodyPr anchorCtr="0" anchor="t" bIns="0" lIns="0" spcFirstLastPara="1" rIns="0" wrap="square" tIns="0">
            <a:spAutoFit/>
          </a:bodyPr>
          <a:lstStyle/>
          <a:p>
            <a:pPr indent="0" lvl="0" marL="0" marR="0" rtl="0" algn="ctr">
              <a:lnSpc>
                <a:spcPct val="144958"/>
              </a:lnSpc>
              <a:spcBef>
                <a:spcPts val="0"/>
              </a:spcBef>
              <a:spcAft>
                <a:spcPts val="0"/>
              </a:spcAft>
              <a:buNone/>
            </a:pPr>
            <a:r>
              <a:rPr lang="en-US" sz="2400">
                <a:solidFill>
                  <a:schemeClr val="dk2"/>
                </a:solidFill>
                <a:latin typeface="DM Sans"/>
                <a:ea typeface="DM Sans"/>
                <a:cs typeface="DM Sans"/>
                <a:sym typeface="DM Sans"/>
              </a:rPr>
              <a:t>Our</a:t>
            </a:r>
            <a:r>
              <a:rPr i="0" lang="en-US" sz="2400" u="none" cap="none" strike="noStrike">
                <a:solidFill>
                  <a:schemeClr val="dk2"/>
                </a:solidFill>
                <a:latin typeface="DM Sans"/>
                <a:ea typeface="DM Sans"/>
                <a:cs typeface="DM Sans"/>
                <a:sym typeface="DM Sans"/>
              </a:rPr>
              <a:t> participation in these national spaces demonstrates that ACPS is actively contributing to the and participating in broader conversations about equity-centered professional learning.</a:t>
            </a:r>
            <a:endParaRPr>
              <a:solidFill>
                <a:schemeClr val="dk2"/>
              </a:solidFill>
              <a:latin typeface="DM Sans"/>
              <a:ea typeface="DM Sans"/>
              <a:cs typeface="DM Sans"/>
              <a:sym typeface="DM Sans"/>
            </a:endParaRPr>
          </a:p>
        </p:txBody>
      </p:sp>
      <p:sp>
        <p:nvSpPr>
          <p:cNvPr id="558" name="Google Shape;558;p48"/>
          <p:cNvSpPr txBox="1"/>
          <p:nvPr/>
        </p:nvSpPr>
        <p:spPr>
          <a:xfrm>
            <a:off x="1485900" y="2090886"/>
            <a:ext cx="571500" cy="215400"/>
          </a:xfrm>
          <a:prstGeom prst="rect">
            <a:avLst/>
          </a:prstGeom>
          <a:noFill/>
          <a:ln>
            <a:noFill/>
          </a:ln>
        </p:spPr>
        <p:txBody>
          <a:bodyPr anchorCtr="0" anchor="t" bIns="0" lIns="0" spcFirstLastPara="1" rIns="0" wrap="square" tIns="0">
            <a:spAutoFit/>
          </a:bodyPr>
          <a:lstStyle/>
          <a:p>
            <a:pPr indent="0" lvl="0" marL="0" marR="0" rtl="0" algn="l">
              <a:lnSpc>
                <a:spcPct val="145000"/>
              </a:lnSpc>
              <a:spcBef>
                <a:spcPts val="0"/>
              </a:spcBef>
              <a:spcAft>
                <a:spcPts val="0"/>
              </a:spcAft>
              <a:buNone/>
            </a:pPr>
            <a:r>
              <a:t/>
            </a:r>
            <a:endParaRPr/>
          </a:p>
        </p:txBody>
      </p:sp>
      <p:sp>
        <p:nvSpPr>
          <p:cNvPr id="559" name="Google Shape;559;p48"/>
          <p:cNvSpPr txBox="1"/>
          <p:nvPr/>
        </p:nvSpPr>
        <p:spPr>
          <a:xfrm>
            <a:off x="1245275" y="907825"/>
            <a:ext cx="11601600" cy="538800"/>
          </a:xfrm>
          <a:prstGeom prst="rect">
            <a:avLst/>
          </a:prstGeom>
          <a:noFill/>
          <a:ln>
            <a:noFill/>
          </a:ln>
        </p:spPr>
        <p:txBody>
          <a:bodyPr anchorCtr="0" anchor="ctr" bIns="0" lIns="0" spcFirstLastPara="1" rIns="0" wrap="square" tIns="0">
            <a:spAutoFit/>
          </a:bodyPr>
          <a:lstStyle/>
          <a:p>
            <a:pPr indent="0" lvl="0" marL="0" marR="0" rtl="0" algn="l">
              <a:lnSpc>
                <a:spcPct val="120000"/>
              </a:lnSpc>
              <a:spcBef>
                <a:spcPts val="0"/>
              </a:spcBef>
              <a:spcAft>
                <a:spcPts val="0"/>
              </a:spcAft>
              <a:buNone/>
            </a:pPr>
            <a:r>
              <a:rPr b="1" i="0" lang="en-US" sz="3500" u="none" cap="none" strike="noStrike">
                <a:solidFill>
                  <a:schemeClr val="dk2"/>
                </a:solidFill>
                <a:latin typeface="Merriweather"/>
                <a:ea typeface="Merriweather"/>
                <a:cs typeface="Merriweather"/>
                <a:sym typeface="Merriweather"/>
              </a:rPr>
              <a:t>National Impact</a:t>
            </a:r>
            <a:endParaRPr sz="3500">
              <a:solidFill>
                <a:schemeClr val="dk2"/>
              </a:solidFill>
              <a:latin typeface="Merriweather"/>
              <a:ea typeface="Merriweather"/>
              <a:cs typeface="Merriweather"/>
              <a:sym typeface="Merriweather"/>
            </a:endParaRPr>
          </a:p>
        </p:txBody>
      </p:sp>
      <p:sp>
        <p:nvSpPr>
          <p:cNvPr id="560" name="Google Shape;560;p48"/>
          <p:cNvSpPr/>
          <p:nvPr/>
        </p:nvSpPr>
        <p:spPr>
          <a:xfrm>
            <a:off x="571500" y="1005780"/>
            <a:ext cx="76200" cy="342900"/>
          </a:xfrm>
          <a:prstGeom prst="roundRect">
            <a:avLst>
              <a:gd fmla="val 50000" name="adj"/>
            </a:avLst>
          </a:prstGeom>
          <a:solidFill>
            <a:srgbClr val="0F76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4" name="Shape 564"/>
        <p:cNvGrpSpPr/>
        <p:nvPr/>
      </p:nvGrpSpPr>
      <p:grpSpPr>
        <a:xfrm>
          <a:off x="0" y="0"/>
          <a:ext cx="0" cy="0"/>
          <a:chOff x="0" y="0"/>
          <a:chExt cx="0" cy="0"/>
        </a:xfrm>
      </p:grpSpPr>
      <p:pic>
        <p:nvPicPr>
          <p:cNvPr descr="image.png" id="565" name="Google Shape;565;p4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66" name="Google Shape;566;p49"/>
          <p:cNvSpPr txBox="1"/>
          <p:nvPr/>
        </p:nvSpPr>
        <p:spPr>
          <a:xfrm>
            <a:off x="1595425" y="2510600"/>
            <a:ext cx="9001200" cy="2955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800">
                <a:solidFill>
                  <a:schemeClr val="dk2"/>
                </a:solidFill>
                <a:latin typeface="Merriweather"/>
                <a:ea typeface="Merriweather"/>
                <a:cs typeface="Merriweather"/>
                <a:sym typeface="Merriweather"/>
              </a:rPr>
              <a:t>Securing the Future</a:t>
            </a:r>
            <a:r>
              <a:rPr lang="en-US" sz="4800">
                <a:solidFill>
                  <a:schemeClr val="dk2"/>
                </a:solidFill>
                <a:latin typeface="Merriweather"/>
                <a:ea typeface="Merriweather"/>
                <a:cs typeface="Merriweather"/>
                <a:sym typeface="Merriweather"/>
              </a:rPr>
              <a:t> </a:t>
            </a:r>
            <a:endParaRPr sz="4800">
              <a:solidFill>
                <a:schemeClr val="dk2"/>
              </a:solidFill>
              <a:latin typeface="Merriweather"/>
              <a:ea typeface="Merriweather"/>
              <a:cs typeface="Merriweather"/>
              <a:sym typeface="Merriweather"/>
            </a:endParaRPr>
          </a:p>
          <a:p>
            <a:pPr indent="0" lvl="0" marL="0" marR="0" rtl="0" algn="ctr">
              <a:spcBef>
                <a:spcPts val="0"/>
              </a:spcBef>
              <a:spcAft>
                <a:spcPts val="0"/>
              </a:spcAft>
              <a:buNone/>
            </a:pPr>
            <a:r>
              <a:t/>
            </a:r>
            <a:endParaRPr sz="4800">
              <a:solidFill>
                <a:schemeClr val="dk2"/>
              </a:solidFill>
              <a:latin typeface="DM Sans"/>
              <a:ea typeface="DM Sans"/>
              <a:cs typeface="DM Sans"/>
              <a:sym typeface="DM Sans"/>
            </a:endParaRPr>
          </a:p>
          <a:p>
            <a:pPr indent="0" lvl="0" marL="0" marR="0" rtl="0" algn="ctr">
              <a:spcBef>
                <a:spcPts val="0"/>
              </a:spcBef>
              <a:spcAft>
                <a:spcPts val="0"/>
              </a:spcAft>
              <a:buNone/>
            </a:pPr>
            <a:r>
              <a:rPr lang="en-US" sz="4800">
                <a:solidFill>
                  <a:schemeClr val="dk2"/>
                </a:solidFill>
                <a:latin typeface="DM Sans"/>
                <a:ea typeface="DM Sans"/>
                <a:cs typeface="DM Sans"/>
                <a:sym typeface="DM Sans"/>
              </a:rPr>
              <a:t>Deepening Our Impact Across Systems and Classrooms</a:t>
            </a:r>
            <a:r>
              <a:rPr lang="en-US" sz="4800">
                <a:solidFill>
                  <a:schemeClr val="dk2"/>
                </a:solidFill>
                <a:latin typeface="Merriweather"/>
                <a:ea typeface="Merriweather"/>
                <a:cs typeface="Merriweather"/>
                <a:sym typeface="Merriweather"/>
              </a:rPr>
              <a:t> </a:t>
            </a:r>
            <a:endParaRPr sz="4800">
              <a:solidFill>
                <a:schemeClr val="dk2"/>
              </a:solidFill>
              <a:latin typeface="Merriweather"/>
              <a:ea typeface="Merriweather"/>
              <a:cs typeface="Merriweather"/>
              <a:sym typeface="Merriweather"/>
            </a:endParaRPr>
          </a:p>
        </p:txBody>
      </p:sp>
      <p:sp>
        <p:nvSpPr>
          <p:cNvPr id="567" name="Google Shape;567;p49"/>
          <p:cNvSpPr/>
          <p:nvPr/>
        </p:nvSpPr>
        <p:spPr>
          <a:xfrm>
            <a:off x="5715000" y="3543300"/>
            <a:ext cx="762000" cy="3810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68" name="Google Shape;568;p49"/>
          <p:cNvSpPr txBox="1"/>
          <p:nvPr/>
        </p:nvSpPr>
        <p:spPr>
          <a:xfrm>
            <a:off x="1686675" y="3906250"/>
            <a:ext cx="8572500" cy="2019600"/>
          </a:xfrm>
          <a:prstGeom prst="rect">
            <a:avLst/>
          </a:prstGeom>
          <a:noFill/>
          <a:ln>
            <a:noFill/>
          </a:ln>
        </p:spPr>
        <p:txBody>
          <a:bodyPr anchorCtr="0" anchor="t" bIns="0" lIns="0" spcFirstLastPara="1" rIns="0" wrap="square" tIns="0">
            <a:spAutoFit/>
          </a:bodyPr>
          <a:lstStyle/>
          <a:p>
            <a:pPr indent="0" lvl="0" marL="0" rtl="0" algn="ctr">
              <a:lnSpc>
                <a:spcPct val="150000"/>
              </a:lnSpc>
              <a:spcBef>
                <a:spcPts val="0"/>
              </a:spcBef>
              <a:spcAft>
                <a:spcPts val="0"/>
              </a:spcAft>
              <a:buNone/>
            </a:pPr>
            <a:r>
              <a:t/>
            </a:r>
            <a:endParaRPr sz="3200">
              <a:solidFill>
                <a:schemeClr val="dk2"/>
              </a:solidFill>
              <a:latin typeface="DM Sans"/>
              <a:ea typeface="DM Sans"/>
              <a:cs typeface="DM Sans"/>
              <a:sym typeface="DM Sans"/>
            </a:endParaRPr>
          </a:p>
          <a:p>
            <a:pPr indent="0" lvl="0" marL="0" rtl="0" algn="ctr">
              <a:lnSpc>
                <a:spcPct val="160000"/>
              </a:lnSpc>
              <a:spcBef>
                <a:spcPts val="0"/>
              </a:spcBef>
              <a:spcAft>
                <a:spcPts val="0"/>
              </a:spcAft>
              <a:buNone/>
            </a:pPr>
            <a:r>
              <a:t/>
            </a:r>
            <a:endParaRPr b="1" sz="3200">
              <a:solidFill>
                <a:schemeClr val="dk2"/>
              </a:solidFill>
              <a:latin typeface="Lato"/>
              <a:ea typeface="Lato"/>
              <a:cs typeface="Lato"/>
              <a:sym typeface="Lato"/>
            </a:endParaRPr>
          </a:p>
          <a:p>
            <a:pPr indent="0" lvl="0" marL="0" marR="0" rtl="0" algn="ctr">
              <a:lnSpc>
                <a:spcPct val="160000"/>
              </a:lnSpc>
              <a:spcBef>
                <a:spcPts val="0"/>
              </a:spcBef>
              <a:spcAft>
                <a:spcPts val="0"/>
              </a:spcAft>
              <a:buNone/>
            </a:pPr>
            <a:r>
              <a:t/>
            </a:r>
            <a:endParaRPr b="1" sz="3200">
              <a:solidFill>
                <a:schemeClr val="dk2"/>
              </a:solidFill>
              <a:latin typeface="DM Sans"/>
              <a:ea typeface="DM Sans"/>
              <a:cs typeface="DM Sans"/>
              <a:sym typeface="DM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2" name="Shape 572"/>
        <p:cNvGrpSpPr/>
        <p:nvPr/>
      </p:nvGrpSpPr>
      <p:grpSpPr>
        <a:xfrm>
          <a:off x="0" y="0"/>
          <a:ext cx="0" cy="0"/>
          <a:chOff x="0" y="0"/>
          <a:chExt cx="0" cy="0"/>
        </a:xfrm>
      </p:grpSpPr>
      <p:pic>
        <p:nvPicPr>
          <p:cNvPr descr="image.png" id="573" name="Google Shape;573;p5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74" name="Google Shape;574;p50"/>
          <p:cNvSpPr txBox="1"/>
          <p:nvPr/>
        </p:nvSpPr>
        <p:spPr>
          <a:xfrm>
            <a:off x="571500" y="571500"/>
            <a:ext cx="9968100" cy="538800"/>
          </a:xfrm>
          <a:prstGeom prst="rect">
            <a:avLst/>
          </a:prstGeom>
          <a:noFill/>
          <a:ln>
            <a:noFill/>
          </a:ln>
        </p:spPr>
        <p:txBody>
          <a:bodyPr anchorCtr="0" anchor="ctr" bIns="0" lIns="0" spcFirstLastPara="1" rIns="0" wrap="square" tIns="0">
            <a:spAutoFit/>
          </a:bodyPr>
          <a:lstStyle/>
          <a:p>
            <a:pPr indent="0" lvl="0" marL="0" marR="0" rtl="0" algn="l">
              <a:lnSpc>
                <a:spcPct val="120000"/>
              </a:lnSpc>
              <a:spcBef>
                <a:spcPts val="0"/>
              </a:spcBef>
              <a:spcAft>
                <a:spcPts val="0"/>
              </a:spcAft>
              <a:buNone/>
            </a:pPr>
            <a:r>
              <a:rPr b="1" i="0" lang="en-US" sz="3500" u="none" cap="none" strike="noStrike">
                <a:solidFill>
                  <a:schemeClr val="dk2"/>
                </a:solidFill>
                <a:latin typeface="Merriweather"/>
                <a:ea typeface="Merriweather"/>
                <a:cs typeface="Merriweather"/>
                <a:sym typeface="Merriweather"/>
              </a:rPr>
              <a:t>Universal Questions We Face</a:t>
            </a:r>
            <a:endParaRPr b="1" sz="3500">
              <a:solidFill>
                <a:schemeClr val="dk2"/>
              </a:solidFill>
              <a:latin typeface="Merriweather"/>
              <a:ea typeface="Merriweather"/>
              <a:cs typeface="Merriweather"/>
              <a:sym typeface="Merriweather"/>
            </a:endParaRPr>
          </a:p>
        </p:txBody>
      </p:sp>
      <p:sp>
        <p:nvSpPr>
          <p:cNvPr id="575" name="Google Shape;575;p50"/>
          <p:cNvSpPr/>
          <p:nvPr/>
        </p:nvSpPr>
        <p:spPr>
          <a:xfrm>
            <a:off x="571500" y="1440060"/>
            <a:ext cx="73500" cy="342900"/>
          </a:xfrm>
          <a:prstGeom prst="roundRect">
            <a:avLst>
              <a:gd fmla="val 50000" name="adj"/>
            </a:avLst>
          </a:prstGeom>
          <a:solidFill>
            <a:srgbClr val="0F76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76" name="Google Shape;576;p50"/>
          <p:cNvSpPr txBox="1"/>
          <p:nvPr/>
        </p:nvSpPr>
        <p:spPr>
          <a:xfrm>
            <a:off x="908375" y="1314600"/>
            <a:ext cx="6382800" cy="561900"/>
          </a:xfrm>
          <a:prstGeom prst="rect">
            <a:avLst/>
          </a:prstGeom>
          <a:noFill/>
          <a:ln>
            <a:noFill/>
          </a:ln>
        </p:spPr>
        <p:txBody>
          <a:bodyPr anchorCtr="0" anchor="t" bIns="0" lIns="0" spcFirstLastPara="1" rIns="0" wrap="square" tIns="0">
            <a:spAutoFit/>
          </a:bodyPr>
          <a:lstStyle/>
          <a:p>
            <a:pPr indent="0" lvl="0" marL="0" marR="0" rtl="0" algn="l">
              <a:lnSpc>
                <a:spcPct val="124977"/>
              </a:lnSpc>
              <a:spcBef>
                <a:spcPts val="0"/>
              </a:spcBef>
              <a:spcAft>
                <a:spcPts val="0"/>
              </a:spcAft>
              <a:buNone/>
            </a:pPr>
            <a:r>
              <a:rPr b="1" i="0" lang="en-US" sz="3650" u="none" cap="none" strike="noStrike">
                <a:solidFill>
                  <a:schemeClr val="dk2"/>
                </a:solidFill>
                <a:latin typeface="Merriweather"/>
                <a:ea typeface="Merriweather"/>
                <a:cs typeface="Merriweather"/>
                <a:sym typeface="Merriweather"/>
              </a:rPr>
              <a:t>Shared Challenges </a:t>
            </a:r>
            <a:endParaRPr b="1" sz="2800">
              <a:solidFill>
                <a:schemeClr val="dk2"/>
              </a:solidFill>
              <a:latin typeface="Merriweather"/>
              <a:ea typeface="Merriweather"/>
              <a:cs typeface="Merriweather"/>
              <a:sym typeface="Merriweather"/>
            </a:endParaRPr>
          </a:p>
        </p:txBody>
      </p:sp>
      <p:sp>
        <p:nvSpPr>
          <p:cNvPr id="577" name="Google Shape;577;p50"/>
          <p:cNvSpPr txBox="1"/>
          <p:nvPr/>
        </p:nvSpPr>
        <p:spPr>
          <a:xfrm>
            <a:off x="6497075" y="2080800"/>
            <a:ext cx="4379400" cy="1348200"/>
          </a:xfrm>
          <a:prstGeom prst="rect">
            <a:avLst/>
          </a:prstGeom>
          <a:noFill/>
          <a:ln>
            <a:noFill/>
          </a:ln>
        </p:spPr>
        <p:txBody>
          <a:bodyPr anchorCtr="0" anchor="t" bIns="91425" lIns="91425" spcFirstLastPara="1" rIns="91425" wrap="square" tIns="91425">
            <a:spAutoFit/>
          </a:bodyPr>
          <a:lstStyle/>
          <a:p>
            <a:pPr indent="0" lvl="0" marL="0" rtl="0" algn="l">
              <a:lnSpc>
                <a:spcPct val="160000"/>
              </a:lnSpc>
              <a:spcBef>
                <a:spcPts val="0"/>
              </a:spcBef>
              <a:spcAft>
                <a:spcPts val="0"/>
              </a:spcAft>
              <a:buClr>
                <a:schemeClr val="dk1"/>
              </a:buClr>
              <a:buFont typeface="Arial"/>
              <a:buNone/>
            </a:pPr>
            <a:r>
              <a:rPr lang="en-US" sz="1800">
                <a:solidFill>
                  <a:srgbClr val="475569"/>
                </a:solidFill>
                <a:latin typeface="DM Sans"/>
                <a:ea typeface="DM Sans"/>
                <a:cs typeface="DM Sans"/>
                <a:sym typeface="DM Sans"/>
              </a:rPr>
              <a:t>How do we foster inclusive environments where every student and educator feels valued?</a:t>
            </a:r>
            <a:endParaRPr sz="1800">
              <a:solidFill>
                <a:schemeClr val="dk1"/>
              </a:solidFill>
              <a:latin typeface="DM Sans"/>
              <a:ea typeface="DM Sans"/>
              <a:cs typeface="DM Sans"/>
              <a:sym typeface="DM Sans"/>
            </a:endParaRPr>
          </a:p>
        </p:txBody>
      </p:sp>
      <p:sp>
        <p:nvSpPr>
          <p:cNvPr id="578" name="Google Shape;578;p50"/>
          <p:cNvSpPr txBox="1"/>
          <p:nvPr/>
        </p:nvSpPr>
        <p:spPr>
          <a:xfrm>
            <a:off x="6497075" y="3601900"/>
            <a:ext cx="5131500" cy="905100"/>
          </a:xfrm>
          <a:prstGeom prst="rect">
            <a:avLst/>
          </a:prstGeom>
          <a:noFill/>
          <a:ln>
            <a:noFill/>
          </a:ln>
        </p:spPr>
        <p:txBody>
          <a:bodyPr anchorCtr="0" anchor="t" bIns="91425" lIns="91425" spcFirstLastPara="1" rIns="91425" wrap="square" tIns="91425">
            <a:spAutoFit/>
          </a:bodyPr>
          <a:lstStyle/>
          <a:p>
            <a:pPr indent="0" lvl="0" marL="0" rtl="0" algn="l">
              <a:lnSpc>
                <a:spcPct val="160000"/>
              </a:lnSpc>
              <a:spcBef>
                <a:spcPts val="0"/>
              </a:spcBef>
              <a:spcAft>
                <a:spcPts val="0"/>
              </a:spcAft>
              <a:buNone/>
            </a:pPr>
            <a:r>
              <a:rPr lang="en-US" sz="1800">
                <a:solidFill>
                  <a:srgbClr val="475569"/>
                </a:solidFill>
                <a:latin typeface="DM Sans"/>
                <a:ea typeface="DM Sans"/>
                <a:cs typeface="DM Sans"/>
                <a:sym typeface="DM Sans"/>
              </a:rPr>
              <a:t>How do we guarantee high expectations and optimal outcomes for every learner?</a:t>
            </a:r>
            <a:endParaRPr sz="1800">
              <a:solidFill>
                <a:schemeClr val="dk1"/>
              </a:solidFill>
              <a:latin typeface="DM Sans"/>
              <a:ea typeface="DM Sans"/>
              <a:cs typeface="DM Sans"/>
              <a:sym typeface="DM Sans"/>
            </a:endParaRPr>
          </a:p>
        </p:txBody>
      </p:sp>
      <p:sp>
        <p:nvSpPr>
          <p:cNvPr id="579" name="Google Shape;579;p50"/>
          <p:cNvSpPr txBox="1"/>
          <p:nvPr/>
        </p:nvSpPr>
        <p:spPr>
          <a:xfrm>
            <a:off x="6331625" y="5027700"/>
            <a:ext cx="5462400" cy="905100"/>
          </a:xfrm>
          <a:prstGeom prst="rect">
            <a:avLst/>
          </a:prstGeom>
          <a:noFill/>
          <a:ln>
            <a:noFill/>
          </a:ln>
        </p:spPr>
        <p:txBody>
          <a:bodyPr anchorCtr="0" anchor="t" bIns="91425" lIns="91425" spcFirstLastPara="1" rIns="91425" wrap="square" tIns="91425">
            <a:spAutoFit/>
          </a:bodyPr>
          <a:lstStyle/>
          <a:p>
            <a:pPr indent="0" lvl="0" marL="0" rtl="0" algn="l">
              <a:lnSpc>
                <a:spcPct val="160000"/>
              </a:lnSpc>
              <a:spcBef>
                <a:spcPts val="0"/>
              </a:spcBef>
              <a:spcAft>
                <a:spcPts val="0"/>
              </a:spcAft>
              <a:buClr>
                <a:schemeClr val="dk1"/>
              </a:buClr>
              <a:buFont typeface="Arial"/>
              <a:buNone/>
            </a:pPr>
            <a:r>
              <a:rPr lang="en-US" sz="1800">
                <a:solidFill>
                  <a:srgbClr val="475569"/>
                </a:solidFill>
                <a:latin typeface="DM Sans"/>
                <a:ea typeface="DM Sans"/>
                <a:cs typeface="DM Sans"/>
                <a:sym typeface="DM Sans"/>
              </a:rPr>
              <a:t>How do we move beyond policy statements to measurable, daily classroom transformation?</a:t>
            </a:r>
            <a:endParaRPr sz="1800">
              <a:solidFill>
                <a:schemeClr val="dk1"/>
              </a:solidFill>
              <a:latin typeface="DM Sans"/>
              <a:ea typeface="DM Sans"/>
              <a:cs typeface="DM Sans"/>
              <a:sym typeface="DM Sans"/>
            </a:endParaRPr>
          </a:p>
        </p:txBody>
      </p:sp>
      <p:sp>
        <p:nvSpPr>
          <p:cNvPr id="580" name="Google Shape;580;p50"/>
          <p:cNvSpPr/>
          <p:nvPr/>
        </p:nvSpPr>
        <p:spPr>
          <a:xfrm>
            <a:off x="488424" y="2080800"/>
            <a:ext cx="4927735" cy="1286124"/>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accent1"/>
                </a:solidFill>
                <a:latin typeface="Marcellus"/>
              </a:rPr>
              <a:t>Creating Belonging</a:t>
            </a:r>
          </a:p>
        </p:txBody>
      </p:sp>
      <p:sp>
        <p:nvSpPr>
          <p:cNvPr id="581" name="Google Shape;581;p50"/>
          <p:cNvSpPr/>
          <p:nvPr/>
        </p:nvSpPr>
        <p:spPr>
          <a:xfrm>
            <a:off x="488425" y="3539825"/>
            <a:ext cx="5361924" cy="124465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accent1"/>
                </a:solidFill>
                <a:latin typeface="Marcellus"/>
              </a:rPr>
              <a:t>Ensuring Excellence</a:t>
            </a:r>
          </a:p>
        </p:txBody>
      </p:sp>
      <p:sp>
        <p:nvSpPr>
          <p:cNvPr id="582" name="Google Shape;582;p50"/>
          <p:cNvSpPr/>
          <p:nvPr/>
        </p:nvSpPr>
        <p:spPr>
          <a:xfrm>
            <a:off x="438187" y="4847025"/>
            <a:ext cx="5462394" cy="1266450"/>
          </a:xfrm>
          <a:prstGeom prst="rect">
            <a:avLst/>
          </a:prstGeom>
        </p:spPr>
        <p:txBody>
          <a:bodyPr>
            <a:prstTxWarp prst="textPlain"/>
          </a:bodyPr>
          <a:lstStyle/>
          <a:p>
            <a:pPr lvl="0" algn="ctr"/>
            <a:r>
              <a:rPr b="0" i="0">
                <a:ln cap="flat" cmpd="sng" w="9525">
                  <a:solidFill>
                    <a:schemeClr val="dk1"/>
                  </a:solidFill>
                  <a:prstDash val="solid"/>
                  <a:round/>
                  <a:headEnd len="sm" w="sm" type="none"/>
                  <a:tailEnd len="sm" w="sm" type="none"/>
                </a:ln>
                <a:solidFill>
                  <a:schemeClr val="accent1"/>
                </a:solidFill>
                <a:latin typeface="Marcellus"/>
              </a:rPr>
              <a:t>Intention to Impact</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51"/>
          <p:cNvSpPr txBox="1"/>
          <p:nvPr/>
        </p:nvSpPr>
        <p:spPr>
          <a:xfrm>
            <a:off x="681725" y="338850"/>
            <a:ext cx="10426200" cy="144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dk2"/>
                </a:solidFill>
                <a:latin typeface="DM Sans"/>
                <a:ea typeface="DM Sans"/>
                <a:cs typeface="DM Sans"/>
                <a:sym typeface="DM Sans"/>
              </a:rPr>
              <a:t>Moving forward is not just about keeping momentum, it’s about embedding our progress into the </a:t>
            </a:r>
            <a:r>
              <a:rPr lang="en-US" sz="2500">
                <a:solidFill>
                  <a:schemeClr val="dk2"/>
                </a:solidFill>
                <a:latin typeface="DM Sans"/>
                <a:ea typeface="DM Sans"/>
                <a:cs typeface="DM Sans"/>
                <a:sym typeface="DM Sans"/>
              </a:rPr>
              <a:t>foundation of</a:t>
            </a:r>
            <a:r>
              <a:rPr lang="en-US" sz="2500">
                <a:solidFill>
                  <a:schemeClr val="dk2"/>
                </a:solidFill>
                <a:latin typeface="DM Sans"/>
                <a:ea typeface="DM Sans"/>
                <a:cs typeface="DM Sans"/>
                <a:sym typeface="DM Sans"/>
              </a:rPr>
              <a:t> ACPS through:  </a:t>
            </a:r>
            <a:endParaRPr sz="2500">
              <a:solidFill>
                <a:schemeClr val="dk2"/>
              </a:solidFill>
              <a:latin typeface="DM Sans"/>
              <a:ea typeface="DM Sans"/>
              <a:cs typeface="DM Sans"/>
              <a:sym typeface="DM Sans"/>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
        <p:nvSpPr>
          <p:cNvPr id="588" name="Google Shape;588;p51"/>
          <p:cNvSpPr txBox="1"/>
          <p:nvPr/>
        </p:nvSpPr>
        <p:spPr>
          <a:xfrm>
            <a:off x="681725" y="1505225"/>
            <a:ext cx="4660500" cy="4802400"/>
          </a:xfrm>
          <a:prstGeom prst="rect">
            <a:avLst/>
          </a:prstGeom>
          <a:noFill/>
          <a:ln>
            <a:noFill/>
          </a:ln>
        </p:spPr>
        <p:txBody>
          <a:bodyPr anchorCtr="0" anchor="t" bIns="91425" lIns="91425" spcFirstLastPara="1" rIns="91425" wrap="square" tIns="91425">
            <a:spAutoFit/>
          </a:bodyPr>
          <a:lstStyle/>
          <a:p>
            <a:pPr indent="-387350" lvl="0" marL="457200" rtl="0" algn="l">
              <a:spcBef>
                <a:spcPts val="0"/>
              </a:spcBef>
              <a:spcAft>
                <a:spcPts val="0"/>
              </a:spcAft>
              <a:buClr>
                <a:schemeClr val="dk2"/>
              </a:buClr>
              <a:buSzPts val="2500"/>
              <a:buFont typeface="DM Sans"/>
              <a:buChar char="●"/>
            </a:pPr>
            <a:r>
              <a:rPr lang="en-US" sz="2500">
                <a:solidFill>
                  <a:schemeClr val="dk2"/>
                </a:solidFill>
                <a:latin typeface="DM Sans"/>
                <a:ea typeface="DM Sans"/>
                <a:cs typeface="DM Sans"/>
                <a:sym typeface="DM Sans"/>
              </a:rPr>
              <a:t>Uniting equity and instruction into a single standard of excellence. </a:t>
            </a:r>
            <a:endParaRPr sz="2500">
              <a:solidFill>
                <a:schemeClr val="dk2"/>
              </a:solidFill>
              <a:latin typeface="DM Sans"/>
              <a:ea typeface="DM Sans"/>
              <a:cs typeface="DM Sans"/>
              <a:sym typeface="DM Sans"/>
            </a:endParaRPr>
          </a:p>
          <a:p>
            <a:pPr indent="0" lvl="0" marL="0" rtl="0" algn="l">
              <a:spcBef>
                <a:spcPts val="0"/>
              </a:spcBef>
              <a:spcAft>
                <a:spcPts val="0"/>
              </a:spcAft>
              <a:buClr>
                <a:schemeClr val="dk1"/>
              </a:buClr>
              <a:buSzPts val="1100"/>
              <a:buFont typeface="Arial"/>
              <a:buNone/>
            </a:pPr>
            <a:r>
              <a:t/>
            </a:r>
            <a:endParaRPr sz="2500">
              <a:solidFill>
                <a:schemeClr val="dk2"/>
              </a:solidFill>
              <a:latin typeface="DM Sans"/>
              <a:ea typeface="DM Sans"/>
              <a:cs typeface="DM Sans"/>
              <a:sym typeface="DM Sans"/>
            </a:endParaRPr>
          </a:p>
          <a:p>
            <a:pPr indent="-387350" lvl="0" marL="457200" rtl="0" algn="l">
              <a:spcBef>
                <a:spcPts val="0"/>
              </a:spcBef>
              <a:spcAft>
                <a:spcPts val="0"/>
              </a:spcAft>
              <a:buClr>
                <a:schemeClr val="dk2"/>
              </a:buClr>
              <a:buSzPts val="2500"/>
              <a:buFont typeface="DM Sans"/>
              <a:buChar char="●"/>
            </a:pPr>
            <a:r>
              <a:rPr lang="en-US" sz="2500">
                <a:solidFill>
                  <a:schemeClr val="dk2"/>
                </a:solidFill>
                <a:latin typeface="DM Sans"/>
                <a:ea typeface="DM Sans"/>
                <a:cs typeface="DM Sans"/>
                <a:sym typeface="DM Sans"/>
              </a:rPr>
              <a:t>Building distributed leadership and equipping educators to eliminate barriers.</a:t>
            </a:r>
            <a:endParaRPr sz="2500">
              <a:solidFill>
                <a:schemeClr val="dk2"/>
              </a:solidFill>
              <a:latin typeface="DM Sans"/>
              <a:ea typeface="DM Sans"/>
              <a:cs typeface="DM Sans"/>
              <a:sym typeface="DM Sans"/>
            </a:endParaRPr>
          </a:p>
          <a:p>
            <a:pPr indent="0" lvl="0" marL="457200" rtl="0" algn="l">
              <a:spcBef>
                <a:spcPts val="0"/>
              </a:spcBef>
              <a:spcAft>
                <a:spcPts val="0"/>
              </a:spcAft>
              <a:buClr>
                <a:schemeClr val="dk1"/>
              </a:buClr>
              <a:buSzPts val="1100"/>
              <a:buFont typeface="Arial"/>
              <a:buNone/>
            </a:pPr>
            <a:r>
              <a:t/>
            </a:r>
            <a:endParaRPr sz="2500">
              <a:solidFill>
                <a:schemeClr val="dk2"/>
              </a:solidFill>
              <a:latin typeface="DM Sans"/>
              <a:ea typeface="DM Sans"/>
              <a:cs typeface="DM Sans"/>
              <a:sym typeface="DM Sans"/>
            </a:endParaRPr>
          </a:p>
          <a:p>
            <a:pPr indent="-387350" lvl="0" marL="457200" rtl="0" algn="l">
              <a:spcBef>
                <a:spcPts val="0"/>
              </a:spcBef>
              <a:spcAft>
                <a:spcPts val="0"/>
              </a:spcAft>
              <a:buClr>
                <a:schemeClr val="dk2"/>
              </a:buClr>
              <a:buSzPts val="2500"/>
              <a:buFont typeface="DM Sans"/>
              <a:buChar char="●"/>
            </a:pPr>
            <a:r>
              <a:rPr lang="en-US" sz="2500">
                <a:solidFill>
                  <a:schemeClr val="dk2"/>
                </a:solidFill>
                <a:latin typeface="DM Sans"/>
                <a:ea typeface="DM Sans"/>
                <a:cs typeface="DM Sans"/>
                <a:sym typeface="DM Sans"/>
              </a:rPr>
              <a:t>Securing resilient systems that ensure long-term student success. </a:t>
            </a:r>
            <a:endParaRPr sz="3200">
              <a:solidFill>
                <a:schemeClr val="dk2"/>
              </a:solidFill>
              <a:latin typeface="Calibri"/>
              <a:ea typeface="Calibri"/>
              <a:cs typeface="Calibri"/>
              <a:sym typeface="Calibri"/>
            </a:endParaRPr>
          </a:p>
        </p:txBody>
      </p:sp>
      <p:pic>
        <p:nvPicPr>
          <p:cNvPr id="589" name="Google Shape;589;p51" title="Copy of Equity-Education-Logo-2025-white-circle-bkgd-415px.png"/>
          <p:cNvPicPr preferRelativeResize="0"/>
          <p:nvPr/>
        </p:nvPicPr>
        <p:blipFill>
          <a:blip r:embed="rId3">
            <a:alphaModFix/>
          </a:blip>
          <a:stretch>
            <a:fillRect/>
          </a:stretch>
        </p:blipFill>
        <p:spPr>
          <a:xfrm>
            <a:off x="6194925" y="1505225"/>
            <a:ext cx="4381850" cy="4381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2" name="Shape 112"/>
        <p:cNvGrpSpPr/>
        <p:nvPr/>
      </p:nvGrpSpPr>
      <p:grpSpPr>
        <a:xfrm>
          <a:off x="0" y="0"/>
          <a:ext cx="0" cy="0"/>
          <a:chOff x="0" y="0"/>
          <a:chExt cx="0" cy="0"/>
        </a:xfrm>
      </p:grpSpPr>
      <p:pic>
        <p:nvPicPr>
          <p:cNvPr descr="image.png" id="113" name="Google Shape;113;p16"/>
          <p:cNvPicPr preferRelativeResize="0"/>
          <p:nvPr/>
        </p:nvPicPr>
        <p:blipFill rotWithShape="1">
          <a:blip r:embed="rId3">
            <a:alphaModFix/>
          </a:blip>
          <a:srcRect b="0" l="0" r="0" t="0"/>
          <a:stretch/>
        </p:blipFill>
        <p:spPr>
          <a:xfrm>
            <a:off x="386375" y="2579350"/>
            <a:ext cx="12192000" cy="6858000"/>
          </a:xfrm>
          <a:prstGeom prst="rect">
            <a:avLst/>
          </a:prstGeom>
          <a:noFill/>
          <a:ln>
            <a:noFill/>
          </a:ln>
        </p:spPr>
      </p:pic>
      <p:pic>
        <p:nvPicPr>
          <p:cNvPr descr="image.png" id="114" name="Google Shape;114;p16"/>
          <p:cNvPicPr preferRelativeResize="0"/>
          <p:nvPr/>
        </p:nvPicPr>
        <p:blipFill rotWithShape="1">
          <a:blip r:embed="rId4">
            <a:alphaModFix/>
          </a:blip>
          <a:srcRect b="0" l="0" r="0" t="0"/>
          <a:stretch/>
        </p:blipFill>
        <p:spPr>
          <a:xfrm>
            <a:off x="571500" y="2303115"/>
            <a:ext cx="5410200" cy="1371600"/>
          </a:xfrm>
          <a:prstGeom prst="rect">
            <a:avLst/>
          </a:prstGeom>
          <a:noFill/>
          <a:ln>
            <a:noFill/>
          </a:ln>
        </p:spPr>
      </p:pic>
      <p:pic>
        <p:nvPicPr>
          <p:cNvPr descr="image.png" id="115" name="Google Shape;115;p16"/>
          <p:cNvPicPr preferRelativeResize="0"/>
          <p:nvPr/>
        </p:nvPicPr>
        <p:blipFill rotWithShape="1">
          <a:blip r:embed="rId5">
            <a:alphaModFix/>
          </a:blip>
          <a:srcRect b="0" l="0" r="0" t="0"/>
          <a:stretch/>
        </p:blipFill>
        <p:spPr>
          <a:xfrm>
            <a:off x="6210300" y="2303115"/>
            <a:ext cx="5410200" cy="1371600"/>
          </a:xfrm>
          <a:prstGeom prst="rect">
            <a:avLst/>
          </a:prstGeom>
          <a:noFill/>
          <a:ln>
            <a:noFill/>
          </a:ln>
        </p:spPr>
      </p:pic>
      <p:pic>
        <p:nvPicPr>
          <p:cNvPr descr="image.png" id="116" name="Google Shape;116;p16"/>
          <p:cNvPicPr preferRelativeResize="0"/>
          <p:nvPr/>
        </p:nvPicPr>
        <p:blipFill rotWithShape="1">
          <a:blip r:embed="rId4">
            <a:alphaModFix/>
          </a:blip>
          <a:srcRect b="0" l="0" r="0" t="0"/>
          <a:stretch/>
        </p:blipFill>
        <p:spPr>
          <a:xfrm>
            <a:off x="571500" y="3903315"/>
            <a:ext cx="5410200" cy="1371600"/>
          </a:xfrm>
          <a:prstGeom prst="rect">
            <a:avLst/>
          </a:prstGeom>
          <a:noFill/>
          <a:ln>
            <a:noFill/>
          </a:ln>
        </p:spPr>
      </p:pic>
      <p:pic>
        <p:nvPicPr>
          <p:cNvPr descr="image.png" id="117" name="Google Shape;117;p16"/>
          <p:cNvPicPr preferRelativeResize="0"/>
          <p:nvPr/>
        </p:nvPicPr>
        <p:blipFill rotWithShape="1">
          <a:blip r:embed="rId5">
            <a:alphaModFix/>
          </a:blip>
          <a:srcRect b="0" l="0" r="0" t="0"/>
          <a:stretch/>
        </p:blipFill>
        <p:spPr>
          <a:xfrm>
            <a:off x="6210300" y="3903315"/>
            <a:ext cx="5410200" cy="1371600"/>
          </a:xfrm>
          <a:prstGeom prst="rect">
            <a:avLst/>
          </a:prstGeom>
          <a:noFill/>
          <a:ln>
            <a:noFill/>
          </a:ln>
        </p:spPr>
      </p:pic>
      <p:pic>
        <p:nvPicPr>
          <p:cNvPr descr="image.png" id="118" name="Google Shape;118;p16"/>
          <p:cNvPicPr preferRelativeResize="0"/>
          <p:nvPr/>
        </p:nvPicPr>
        <p:blipFill rotWithShape="1">
          <a:blip r:embed="rId6">
            <a:alphaModFix/>
          </a:blip>
          <a:srcRect b="0" l="0" r="0" t="0"/>
          <a:stretch/>
        </p:blipFill>
        <p:spPr>
          <a:xfrm>
            <a:off x="885825" y="2579340"/>
            <a:ext cx="514350" cy="514350"/>
          </a:xfrm>
          <a:prstGeom prst="rect">
            <a:avLst/>
          </a:prstGeom>
          <a:noFill/>
          <a:ln>
            <a:noFill/>
          </a:ln>
        </p:spPr>
      </p:pic>
      <p:pic>
        <p:nvPicPr>
          <p:cNvPr descr="image.png" id="119" name="Google Shape;119;p16"/>
          <p:cNvPicPr preferRelativeResize="0"/>
          <p:nvPr/>
        </p:nvPicPr>
        <p:blipFill rotWithShape="1">
          <a:blip r:embed="rId7">
            <a:alphaModFix/>
          </a:blip>
          <a:srcRect b="0" l="0" r="0" t="0"/>
          <a:stretch/>
        </p:blipFill>
        <p:spPr>
          <a:xfrm>
            <a:off x="6524625" y="2579340"/>
            <a:ext cx="514350" cy="514350"/>
          </a:xfrm>
          <a:prstGeom prst="rect">
            <a:avLst/>
          </a:prstGeom>
          <a:noFill/>
          <a:ln>
            <a:noFill/>
          </a:ln>
        </p:spPr>
      </p:pic>
      <p:pic>
        <p:nvPicPr>
          <p:cNvPr descr="image.png" id="120" name="Google Shape;120;p16"/>
          <p:cNvPicPr preferRelativeResize="0"/>
          <p:nvPr/>
        </p:nvPicPr>
        <p:blipFill rotWithShape="1">
          <a:blip r:embed="rId6">
            <a:alphaModFix/>
          </a:blip>
          <a:srcRect b="0" l="0" r="0" t="0"/>
          <a:stretch/>
        </p:blipFill>
        <p:spPr>
          <a:xfrm>
            <a:off x="885825" y="4179540"/>
            <a:ext cx="514350" cy="514350"/>
          </a:xfrm>
          <a:prstGeom prst="rect">
            <a:avLst/>
          </a:prstGeom>
          <a:noFill/>
          <a:ln>
            <a:noFill/>
          </a:ln>
        </p:spPr>
      </p:pic>
      <p:pic>
        <p:nvPicPr>
          <p:cNvPr descr="image.png" id="121" name="Google Shape;121;p16"/>
          <p:cNvPicPr preferRelativeResize="0"/>
          <p:nvPr/>
        </p:nvPicPr>
        <p:blipFill rotWithShape="1">
          <a:blip r:embed="rId7">
            <a:alphaModFix/>
          </a:blip>
          <a:srcRect b="0" l="0" r="0" t="0"/>
          <a:stretch/>
        </p:blipFill>
        <p:spPr>
          <a:xfrm>
            <a:off x="6524625" y="4179540"/>
            <a:ext cx="514350" cy="514350"/>
          </a:xfrm>
          <a:prstGeom prst="rect">
            <a:avLst/>
          </a:prstGeom>
          <a:noFill/>
          <a:ln>
            <a:noFill/>
          </a:ln>
        </p:spPr>
      </p:pic>
      <p:pic>
        <p:nvPicPr>
          <p:cNvPr descr="image.png" id="122" name="Google Shape;122;p16"/>
          <p:cNvPicPr preferRelativeResize="0"/>
          <p:nvPr/>
        </p:nvPicPr>
        <p:blipFill rotWithShape="1">
          <a:blip r:embed="rId8">
            <a:alphaModFix/>
          </a:blip>
          <a:srcRect b="0" l="0" r="0" t="0"/>
          <a:stretch/>
        </p:blipFill>
        <p:spPr>
          <a:xfrm>
            <a:off x="1028700" y="2722215"/>
            <a:ext cx="228600" cy="228600"/>
          </a:xfrm>
          <a:prstGeom prst="rect">
            <a:avLst/>
          </a:prstGeom>
          <a:noFill/>
          <a:ln>
            <a:noFill/>
          </a:ln>
        </p:spPr>
      </p:pic>
      <p:sp>
        <p:nvSpPr>
          <p:cNvPr id="123" name="Google Shape;123;p16"/>
          <p:cNvSpPr txBox="1"/>
          <p:nvPr/>
        </p:nvSpPr>
        <p:spPr>
          <a:xfrm>
            <a:off x="1590675" y="2394857"/>
            <a:ext cx="43206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0F172A"/>
                </a:solidFill>
                <a:latin typeface="Poppins"/>
                <a:ea typeface="Poppins"/>
                <a:cs typeface="Poppins"/>
                <a:sym typeface="Poppins"/>
              </a:rPr>
              <a:t>Strategic Alignment</a:t>
            </a:r>
            <a:endParaRPr sz="1700"/>
          </a:p>
        </p:txBody>
      </p:sp>
      <p:sp>
        <p:nvSpPr>
          <p:cNvPr id="124" name="Google Shape;124;p16"/>
          <p:cNvSpPr txBox="1"/>
          <p:nvPr/>
        </p:nvSpPr>
        <p:spPr>
          <a:xfrm>
            <a:off x="1590675" y="2722228"/>
            <a:ext cx="4114800" cy="8004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i="0" lang="en-US" sz="1300" u="none" cap="none" strike="noStrike">
                <a:solidFill>
                  <a:schemeClr val="dk2"/>
                </a:solidFill>
                <a:latin typeface="DM Sans"/>
                <a:ea typeface="DM Sans"/>
                <a:cs typeface="DM Sans"/>
                <a:sym typeface="DM Sans"/>
              </a:rPr>
              <a:t>Stronger synergy between overarching instructional priorities and culturally responsive teaching practices.</a:t>
            </a:r>
            <a:endParaRPr sz="1500">
              <a:solidFill>
                <a:schemeClr val="dk2"/>
              </a:solidFill>
              <a:latin typeface="DM Sans"/>
              <a:ea typeface="DM Sans"/>
              <a:cs typeface="DM Sans"/>
              <a:sym typeface="DM Sans"/>
            </a:endParaRPr>
          </a:p>
        </p:txBody>
      </p:sp>
      <p:pic>
        <p:nvPicPr>
          <p:cNvPr descr="image.png" id="125" name="Google Shape;125;p16"/>
          <p:cNvPicPr preferRelativeResize="0"/>
          <p:nvPr/>
        </p:nvPicPr>
        <p:blipFill rotWithShape="1">
          <a:blip r:embed="rId9">
            <a:alphaModFix/>
          </a:blip>
          <a:srcRect b="0" l="0" r="0" t="0"/>
          <a:stretch/>
        </p:blipFill>
        <p:spPr>
          <a:xfrm>
            <a:off x="6638925" y="2722215"/>
            <a:ext cx="285750" cy="228600"/>
          </a:xfrm>
          <a:prstGeom prst="rect">
            <a:avLst/>
          </a:prstGeom>
          <a:noFill/>
          <a:ln>
            <a:noFill/>
          </a:ln>
        </p:spPr>
      </p:pic>
      <p:sp>
        <p:nvSpPr>
          <p:cNvPr id="126" name="Google Shape;126;p16"/>
          <p:cNvSpPr txBox="1"/>
          <p:nvPr/>
        </p:nvSpPr>
        <p:spPr>
          <a:xfrm>
            <a:off x="7229475" y="2394856"/>
            <a:ext cx="43206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0F172A"/>
                </a:solidFill>
                <a:latin typeface="Poppins"/>
                <a:ea typeface="Poppins"/>
                <a:cs typeface="Poppins"/>
                <a:sym typeface="Poppins"/>
              </a:rPr>
              <a:t>Coordinator Partnerships</a:t>
            </a:r>
            <a:endParaRPr sz="1800"/>
          </a:p>
        </p:txBody>
      </p:sp>
      <p:sp>
        <p:nvSpPr>
          <p:cNvPr id="127" name="Google Shape;127;p16"/>
          <p:cNvSpPr txBox="1"/>
          <p:nvPr/>
        </p:nvSpPr>
        <p:spPr>
          <a:xfrm>
            <a:off x="7420800" y="2799150"/>
            <a:ext cx="3923400" cy="5004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00" u="none" cap="none" strike="noStrike">
                <a:solidFill>
                  <a:schemeClr val="dk2"/>
                </a:solidFill>
                <a:latin typeface="Lato"/>
                <a:ea typeface="Lato"/>
                <a:cs typeface="Lato"/>
                <a:sym typeface="Lato"/>
              </a:rPr>
              <a:t>Solidified collaborative alliances between Equity Coordinators and Content Coordinators.</a:t>
            </a:r>
            <a:endParaRPr sz="1500">
              <a:solidFill>
                <a:schemeClr val="dk2"/>
              </a:solidFill>
            </a:endParaRPr>
          </a:p>
        </p:txBody>
      </p:sp>
      <p:sp>
        <p:nvSpPr>
          <p:cNvPr id="128" name="Google Shape;128;p16"/>
          <p:cNvSpPr txBox="1"/>
          <p:nvPr/>
        </p:nvSpPr>
        <p:spPr>
          <a:xfrm>
            <a:off x="1590675" y="3995055"/>
            <a:ext cx="43206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0F172A"/>
                </a:solidFill>
                <a:latin typeface="Poppins"/>
                <a:ea typeface="Poppins"/>
                <a:cs typeface="Poppins"/>
                <a:sym typeface="Poppins"/>
              </a:rPr>
              <a:t>Shared Learning</a:t>
            </a:r>
            <a:endParaRPr sz="1800"/>
          </a:p>
        </p:txBody>
      </p:sp>
      <p:sp>
        <p:nvSpPr>
          <p:cNvPr id="129" name="Google Shape;129;p16"/>
          <p:cNvSpPr txBox="1"/>
          <p:nvPr/>
        </p:nvSpPr>
        <p:spPr>
          <a:xfrm>
            <a:off x="1590675" y="4479925"/>
            <a:ext cx="4114800" cy="5004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i="0" lang="en-US" sz="1300" u="none" cap="none" strike="noStrike">
                <a:solidFill>
                  <a:schemeClr val="dk2"/>
                </a:solidFill>
                <a:latin typeface="DM Sans"/>
                <a:ea typeface="DM Sans"/>
                <a:cs typeface="DM Sans"/>
                <a:sym typeface="DM Sans"/>
              </a:rPr>
              <a:t>Unified planning frameworks and integrated professional development across disciplines.</a:t>
            </a:r>
            <a:endParaRPr sz="1300">
              <a:solidFill>
                <a:schemeClr val="dk2"/>
              </a:solidFill>
              <a:latin typeface="DM Sans"/>
              <a:ea typeface="DM Sans"/>
              <a:cs typeface="DM Sans"/>
              <a:sym typeface="DM Sans"/>
            </a:endParaRPr>
          </a:p>
        </p:txBody>
      </p:sp>
      <p:pic>
        <p:nvPicPr>
          <p:cNvPr descr="image.png" id="130" name="Google Shape;130;p16"/>
          <p:cNvPicPr preferRelativeResize="0"/>
          <p:nvPr/>
        </p:nvPicPr>
        <p:blipFill rotWithShape="1">
          <a:blip r:embed="rId10">
            <a:alphaModFix/>
          </a:blip>
          <a:srcRect b="0" l="0" r="0" t="0"/>
          <a:stretch/>
        </p:blipFill>
        <p:spPr>
          <a:xfrm>
            <a:off x="6653212" y="4322415"/>
            <a:ext cx="257175" cy="228600"/>
          </a:xfrm>
          <a:prstGeom prst="rect">
            <a:avLst/>
          </a:prstGeom>
          <a:noFill/>
          <a:ln>
            <a:noFill/>
          </a:ln>
        </p:spPr>
      </p:pic>
      <p:sp>
        <p:nvSpPr>
          <p:cNvPr id="131" name="Google Shape;131;p16"/>
          <p:cNvSpPr txBox="1"/>
          <p:nvPr/>
        </p:nvSpPr>
        <p:spPr>
          <a:xfrm>
            <a:off x="7126575" y="3969503"/>
            <a:ext cx="43206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0F172A"/>
                </a:solidFill>
                <a:latin typeface="Poppins"/>
                <a:ea typeface="Poppins"/>
                <a:cs typeface="Poppins"/>
                <a:sym typeface="Poppins"/>
              </a:rPr>
              <a:t>Expand</a:t>
            </a:r>
            <a:r>
              <a:rPr b="1" lang="en-US" sz="1800">
                <a:solidFill>
                  <a:srgbClr val="0F172A"/>
                </a:solidFill>
                <a:latin typeface="Poppins"/>
                <a:ea typeface="Poppins"/>
                <a:cs typeface="Poppins"/>
                <a:sym typeface="Poppins"/>
              </a:rPr>
              <a:t>ed Collaboration</a:t>
            </a:r>
            <a:endParaRPr sz="1800"/>
          </a:p>
        </p:txBody>
      </p:sp>
      <p:sp>
        <p:nvSpPr>
          <p:cNvPr id="132" name="Google Shape;132;p16"/>
          <p:cNvSpPr txBox="1"/>
          <p:nvPr/>
        </p:nvSpPr>
        <p:spPr>
          <a:xfrm>
            <a:off x="7229475" y="4479924"/>
            <a:ext cx="4114800" cy="5004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i="0" lang="en-US" sz="1300" u="none" cap="none" strike="noStrike">
                <a:solidFill>
                  <a:srgbClr val="475569"/>
                </a:solidFill>
                <a:latin typeface="DM Sans"/>
                <a:ea typeface="DM Sans"/>
                <a:cs typeface="DM Sans"/>
                <a:sym typeface="DM Sans"/>
              </a:rPr>
              <a:t>Increased inter-departmental collaboration and ongoing engagement with school leaders.</a:t>
            </a:r>
            <a:endParaRPr sz="1300">
              <a:latin typeface="DM Sans"/>
              <a:ea typeface="DM Sans"/>
              <a:cs typeface="DM Sans"/>
              <a:sym typeface="DM Sans"/>
            </a:endParaRPr>
          </a:p>
        </p:txBody>
      </p:sp>
      <p:sp>
        <p:nvSpPr>
          <p:cNvPr id="133" name="Google Shape;133;p16"/>
          <p:cNvSpPr txBox="1"/>
          <p:nvPr/>
        </p:nvSpPr>
        <p:spPr>
          <a:xfrm>
            <a:off x="1195338" y="897550"/>
            <a:ext cx="11172900" cy="538800"/>
          </a:xfrm>
          <a:prstGeom prst="rect">
            <a:avLst/>
          </a:prstGeom>
          <a:noFill/>
          <a:ln>
            <a:noFill/>
          </a:ln>
        </p:spPr>
        <p:txBody>
          <a:bodyPr anchorCtr="0" anchor="ctr" bIns="0" lIns="0" spcFirstLastPara="1" rIns="0" wrap="square" tIns="0">
            <a:spAutoFit/>
          </a:bodyPr>
          <a:lstStyle/>
          <a:p>
            <a:pPr indent="0" lvl="0" marL="0" marR="0" rtl="0" algn="l">
              <a:lnSpc>
                <a:spcPct val="120000"/>
              </a:lnSpc>
              <a:spcBef>
                <a:spcPts val="0"/>
              </a:spcBef>
              <a:spcAft>
                <a:spcPts val="0"/>
              </a:spcAft>
              <a:buNone/>
            </a:pPr>
            <a:r>
              <a:rPr b="1" i="0" lang="en-US" sz="3500" u="none" cap="none" strike="noStrike">
                <a:solidFill>
                  <a:schemeClr val="dk2"/>
                </a:solidFill>
                <a:latin typeface="Merriweather"/>
                <a:ea typeface="Merriweather"/>
                <a:cs typeface="Merriweather"/>
                <a:sym typeface="Merriweather"/>
              </a:rPr>
              <a:t>Key Strategic Opportunities</a:t>
            </a:r>
            <a:endParaRPr sz="3500">
              <a:solidFill>
                <a:schemeClr val="dk2"/>
              </a:solidFill>
              <a:latin typeface="Merriweather"/>
              <a:ea typeface="Merriweather"/>
              <a:cs typeface="Merriweather"/>
              <a:sym typeface="Merriweather"/>
            </a:endParaRPr>
          </a:p>
        </p:txBody>
      </p:sp>
      <p:sp>
        <p:nvSpPr>
          <p:cNvPr id="134" name="Google Shape;134;p16"/>
          <p:cNvSpPr/>
          <p:nvPr/>
        </p:nvSpPr>
        <p:spPr>
          <a:xfrm>
            <a:off x="571500" y="1005780"/>
            <a:ext cx="76200" cy="342900"/>
          </a:xfrm>
          <a:prstGeom prst="roundRect">
            <a:avLst>
              <a:gd fmla="val 50000" name="adj"/>
            </a:avLst>
          </a:prstGeom>
          <a:solidFill>
            <a:srgbClr val="0F76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135" name="Google Shape;135;p16"/>
          <p:cNvPicPr preferRelativeResize="0"/>
          <p:nvPr/>
        </p:nvPicPr>
        <p:blipFill rotWithShape="1">
          <a:blip r:embed="rId11">
            <a:alphaModFix/>
          </a:blip>
          <a:srcRect b="0" l="0" r="0" t="0"/>
          <a:stretch/>
        </p:blipFill>
        <p:spPr>
          <a:xfrm flipH="1">
            <a:off x="962000" y="4243950"/>
            <a:ext cx="285750" cy="2360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3" name="Shape 593"/>
        <p:cNvGrpSpPr/>
        <p:nvPr/>
      </p:nvGrpSpPr>
      <p:grpSpPr>
        <a:xfrm>
          <a:off x="0" y="0"/>
          <a:ext cx="0" cy="0"/>
          <a:chOff x="0" y="0"/>
          <a:chExt cx="0" cy="0"/>
        </a:xfrm>
      </p:grpSpPr>
      <p:pic>
        <p:nvPicPr>
          <p:cNvPr descr="image.png" id="594" name="Google Shape;594;p52"/>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595" name="Google Shape;595;p52"/>
          <p:cNvPicPr preferRelativeResize="0"/>
          <p:nvPr/>
        </p:nvPicPr>
        <p:blipFill rotWithShape="1">
          <a:blip r:embed="rId4">
            <a:alphaModFix/>
          </a:blip>
          <a:srcRect b="0" l="0" r="0" t="0"/>
          <a:stretch/>
        </p:blipFill>
        <p:spPr>
          <a:xfrm>
            <a:off x="571500" y="2397476"/>
            <a:ext cx="3505200" cy="3722600"/>
          </a:xfrm>
          <a:prstGeom prst="rect">
            <a:avLst/>
          </a:prstGeom>
          <a:noFill/>
          <a:ln>
            <a:noFill/>
          </a:ln>
        </p:spPr>
      </p:pic>
      <p:pic>
        <p:nvPicPr>
          <p:cNvPr descr="image.png" id="596" name="Google Shape;596;p52"/>
          <p:cNvPicPr preferRelativeResize="0"/>
          <p:nvPr/>
        </p:nvPicPr>
        <p:blipFill rotWithShape="1">
          <a:blip r:embed="rId4">
            <a:alphaModFix/>
          </a:blip>
          <a:srcRect b="0" l="0" r="0" t="0"/>
          <a:stretch/>
        </p:blipFill>
        <p:spPr>
          <a:xfrm>
            <a:off x="4343400" y="2397476"/>
            <a:ext cx="3505200" cy="3722600"/>
          </a:xfrm>
          <a:prstGeom prst="rect">
            <a:avLst/>
          </a:prstGeom>
          <a:noFill/>
          <a:ln>
            <a:noFill/>
          </a:ln>
        </p:spPr>
      </p:pic>
      <p:pic>
        <p:nvPicPr>
          <p:cNvPr descr="image.png" id="597" name="Google Shape;597;p52"/>
          <p:cNvPicPr preferRelativeResize="0"/>
          <p:nvPr/>
        </p:nvPicPr>
        <p:blipFill rotWithShape="1">
          <a:blip r:embed="rId5">
            <a:alphaModFix/>
          </a:blip>
          <a:srcRect b="0" l="0" r="0" t="0"/>
          <a:stretch/>
        </p:blipFill>
        <p:spPr>
          <a:xfrm>
            <a:off x="8115300" y="2397476"/>
            <a:ext cx="3505200" cy="3722600"/>
          </a:xfrm>
          <a:prstGeom prst="rect">
            <a:avLst/>
          </a:prstGeom>
          <a:noFill/>
          <a:ln>
            <a:noFill/>
          </a:ln>
        </p:spPr>
      </p:pic>
      <p:pic>
        <p:nvPicPr>
          <p:cNvPr descr="image.png" id="598" name="Google Shape;598;p52"/>
          <p:cNvPicPr preferRelativeResize="0"/>
          <p:nvPr/>
        </p:nvPicPr>
        <p:blipFill rotWithShape="1">
          <a:blip r:embed="rId6">
            <a:alphaModFix/>
          </a:blip>
          <a:srcRect b="0" l="0" r="0" t="0"/>
          <a:stretch/>
        </p:blipFill>
        <p:spPr>
          <a:xfrm>
            <a:off x="809625" y="2749897"/>
            <a:ext cx="533400" cy="533400"/>
          </a:xfrm>
          <a:prstGeom prst="rect">
            <a:avLst/>
          </a:prstGeom>
          <a:noFill/>
          <a:ln>
            <a:noFill/>
          </a:ln>
        </p:spPr>
      </p:pic>
      <p:sp>
        <p:nvSpPr>
          <p:cNvPr id="599" name="Google Shape;599;p52"/>
          <p:cNvSpPr txBox="1"/>
          <p:nvPr/>
        </p:nvSpPr>
        <p:spPr>
          <a:xfrm>
            <a:off x="809625" y="3473797"/>
            <a:ext cx="3180300" cy="3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500" u="none" cap="none" strike="noStrike">
                <a:solidFill>
                  <a:srgbClr val="0F172A"/>
                </a:solidFill>
                <a:latin typeface="Poppins"/>
                <a:ea typeface="Poppins"/>
                <a:cs typeface="Poppins"/>
                <a:sym typeface="Poppins"/>
              </a:rPr>
              <a:t>1. Expand</a:t>
            </a:r>
            <a:endParaRPr sz="2500"/>
          </a:p>
        </p:txBody>
      </p:sp>
      <p:sp>
        <p:nvSpPr>
          <p:cNvPr id="600" name="Google Shape;600;p52"/>
          <p:cNvSpPr txBox="1"/>
          <p:nvPr/>
        </p:nvSpPr>
        <p:spPr>
          <a:xfrm>
            <a:off x="885225" y="4049201"/>
            <a:ext cx="3029100" cy="1773300"/>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US" sz="1600" u="none" cap="none" strike="noStrike">
                <a:solidFill>
                  <a:srgbClr val="475569"/>
                </a:solidFill>
                <a:latin typeface="Lato"/>
                <a:ea typeface="Lato"/>
                <a:cs typeface="Lato"/>
                <a:sym typeface="Lato"/>
              </a:rPr>
              <a:t>Increase overall participation across learning pathways and drive completion of cultural competency credentials division-wide.</a:t>
            </a:r>
            <a:endParaRPr sz="1600"/>
          </a:p>
        </p:txBody>
      </p:sp>
      <p:pic>
        <p:nvPicPr>
          <p:cNvPr descr="image.png" id="601" name="Google Shape;601;p52"/>
          <p:cNvPicPr preferRelativeResize="0"/>
          <p:nvPr/>
        </p:nvPicPr>
        <p:blipFill rotWithShape="1">
          <a:blip r:embed="rId7">
            <a:alphaModFix/>
          </a:blip>
          <a:srcRect b="0" l="0" r="0" t="0"/>
          <a:stretch/>
        </p:blipFill>
        <p:spPr>
          <a:xfrm>
            <a:off x="4581525" y="2749897"/>
            <a:ext cx="533400" cy="533400"/>
          </a:xfrm>
          <a:prstGeom prst="rect">
            <a:avLst/>
          </a:prstGeom>
          <a:noFill/>
          <a:ln>
            <a:noFill/>
          </a:ln>
        </p:spPr>
      </p:pic>
      <p:sp>
        <p:nvSpPr>
          <p:cNvPr id="602" name="Google Shape;602;p52"/>
          <p:cNvSpPr txBox="1"/>
          <p:nvPr/>
        </p:nvSpPr>
        <p:spPr>
          <a:xfrm>
            <a:off x="4581525" y="3473797"/>
            <a:ext cx="3180300" cy="3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500" u="none" cap="none" strike="noStrike">
                <a:solidFill>
                  <a:srgbClr val="0F172A"/>
                </a:solidFill>
                <a:latin typeface="Poppins"/>
                <a:ea typeface="Poppins"/>
                <a:cs typeface="Poppins"/>
                <a:sym typeface="Poppins"/>
              </a:rPr>
              <a:t>2. Deepen</a:t>
            </a:r>
            <a:endParaRPr sz="2500"/>
          </a:p>
        </p:txBody>
      </p:sp>
      <p:sp>
        <p:nvSpPr>
          <p:cNvPr id="603" name="Google Shape;603;p52"/>
          <p:cNvSpPr txBox="1"/>
          <p:nvPr/>
        </p:nvSpPr>
        <p:spPr>
          <a:xfrm>
            <a:off x="4581450" y="4049200"/>
            <a:ext cx="3029100" cy="1773300"/>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US" sz="1600" u="none" cap="none" strike="noStrike">
                <a:solidFill>
                  <a:srgbClr val="475569"/>
                </a:solidFill>
                <a:latin typeface="Lato"/>
                <a:ea typeface="Lato"/>
                <a:cs typeface="Lato"/>
                <a:sym typeface="Lato"/>
              </a:rPr>
              <a:t>Support rigorous implementation of culturally responsive instructional practices across all educational and administrative settings.</a:t>
            </a:r>
            <a:endParaRPr sz="1600"/>
          </a:p>
        </p:txBody>
      </p:sp>
      <p:pic>
        <p:nvPicPr>
          <p:cNvPr descr="image.png" id="604" name="Google Shape;604;p52"/>
          <p:cNvPicPr preferRelativeResize="0"/>
          <p:nvPr/>
        </p:nvPicPr>
        <p:blipFill rotWithShape="1">
          <a:blip r:embed="rId8">
            <a:alphaModFix/>
          </a:blip>
          <a:srcRect b="0" l="0" r="0" t="0"/>
          <a:stretch/>
        </p:blipFill>
        <p:spPr>
          <a:xfrm>
            <a:off x="8353425" y="2749897"/>
            <a:ext cx="533400" cy="533400"/>
          </a:xfrm>
          <a:prstGeom prst="rect">
            <a:avLst/>
          </a:prstGeom>
          <a:noFill/>
          <a:ln>
            <a:noFill/>
          </a:ln>
        </p:spPr>
      </p:pic>
      <p:sp>
        <p:nvSpPr>
          <p:cNvPr id="605" name="Google Shape;605;p52"/>
          <p:cNvSpPr txBox="1"/>
          <p:nvPr/>
        </p:nvSpPr>
        <p:spPr>
          <a:xfrm>
            <a:off x="8353425" y="3473797"/>
            <a:ext cx="3180300" cy="3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500" u="none" cap="none" strike="noStrike">
                <a:solidFill>
                  <a:srgbClr val="0F172A"/>
                </a:solidFill>
                <a:latin typeface="Poppins"/>
                <a:ea typeface="Poppins"/>
                <a:cs typeface="Poppins"/>
                <a:sym typeface="Poppins"/>
              </a:rPr>
              <a:t>3. Sustain</a:t>
            </a:r>
            <a:endParaRPr sz="2500"/>
          </a:p>
        </p:txBody>
      </p:sp>
      <p:sp>
        <p:nvSpPr>
          <p:cNvPr id="606" name="Google Shape;606;p52"/>
          <p:cNvSpPr txBox="1"/>
          <p:nvPr/>
        </p:nvSpPr>
        <p:spPr>
          <a:xfrm>
            <a:off x="8353425" y="4201599"/>
            <a:ext cx="3029100" cy="1391400"/>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US" sz="1600" u="none" cap="none" strike="noStrike">
                <a:solidFill>
                  <a:srgbClr val="475569"/>
                </a:solidFill>
                <a:latin typeface="Lato"/>
                <a:ea typeface="Lato"/>
                <a:cs typeface="Lato"/>
                <a:sym typeface="Lato"/>
              </a:rPr>
              <a:t>Embed the Cultural Competency Framework permanently into core systems, policy structures, and ongoing leadership development.</a:t>
            </a:r>
            <a:endParaRPr sz="1600"/>
          </a:p>
        </p:txBody>
      </p:sp>
      <p:pic>
        <p:nvPicPr>
          <p:cNvPr descr="image.png" id="607" name="Google Shape;607;p52"/>
          <p:cNvPicPr preferRelativeResize="0"/>
          <p:nvPr/>
        </p:nvPicPr>
        <p:blipFill rotWithShape="1">
          <a:blip r:embed="rId9">
            <a:alphaModFix/>
          </a:blip>
          <a:srcRect b="0" l="0" r="0" t="0"/>
          <a:stretch/>
        </p:blipFill>
        <p:spPr>
          <a:xfrm>
            <a:off x="962025" y="2902297"/>
            <a:ext cx="228600" cy="228600"/>
          </a:xfrm>
          <a:prstGeom prst="rect">
            <a:avLst/>
          </a:prstGeom>
          <a:noFill/>
          <a:ln>
            <a:noFill/>
          </a:ln>
        </p:spPr>
      </p:pic>
      <p:pic>
        <p:nvPicPr>
          <p:cNvPr descr="image.png" id="608" name="Google Shape;608;p52"/>
          <p:cNvPicPr preferRelativeResize="0"/>
          <p:nvPr/>
        </p:nvPicPr>
        <p:blipFill rotWithShape="1">
          <a:blip r:embed="rId10">
            <a:alphaModFix/>
          </a:blip>
          <a:srcRect b="0" l="0" r="0" t="0"/>
          <a:stretch/>
        </p:blipFill>
        <p:spPr>
          <a:xfrm>
            <a:off x="4719637" y="2902297"/>
            <a:ext cx="257175" cy="228600"/>
          </a:xfrm>
          <a:prstGeom prst="rect">
            <a:avLst/>
          </a:prstGeom>
          <a:noFill/>
          <a:ln>
            <a:noFill/>
          </a:ln>
        </p:spPr>
      </p:pic>
      <p:pic>
        <p:nvPicPr>
          <p:cNvPr descr="image.png" id="609" name="Google Shape;609;p52"/>
          <p:cNvPicPr preferRelativeResize="0"/>
          <p:nvPr/>
        </p:nvPicPr>
        <p:blipFill rotWithShape="1">
          <a:blip r:embed="rId11">
            <a:alphaModFix/>
          </a:blip>
          <a:srcRect b="0" l="0" r="0" t="0"/>
          <a:stretch/>
        </p:blipFill>
        <p:spPr>
          <a:xfrm>
            <a:off x="8491537" y="2902297"/>
            <a:ext cx="257175" cy="228600"/>
          </a:xfrm>
          <a:prstGeom prst="rect">
            <a:avLst/>
          </a:prstGeom>
          <a:noFill/>
          <a:ln>
            <a:noFill/>
          </a:ln>
        </p:spPr>
      </p:pic>
      <p:sp>
        <p:nvSpPr>
          <p:cNvPr id="610" name="Google Shape;610;p52"/>
          <p:cNvSpPr txBox="1"/>
          <p:nvPr/>
        </p:nvSpPr>
        <p:spPr>
          <a:xfrm>
            <a:off x="885225" y="907825"/>
            <a:ext cx="11601600" cy="538800"/>
          </a:xfrm>
          <a:prstGeom prst="rect">
            <a:avLst/>
          </a:prstGeom>
          <a:noFill/>
          <a:ln>
            <a:noFill/>
          </a:ln>
        </p:spPr>
        <p:txBody>
          <a:bodyPr anchorCtr="0" anchor="ctr" bIns="0" lIns="0" spcFirstLastPara="1" rIns="0" wrap="square" tIns="0">
            <a:spAutoFit/>
          </a:bodyPr>
          <a:lstStyle/>
          <a:p>
            <a:pPr indent="0" lvl="0" marL="0" marR="0" rtl="0" algn="l">
              <a:lnSpc>
                <a:spcPct val="120000"/>
              </a:lnSpc>
              <a:spcBef>
                <a:spcPts val="0"/>
              </a:spcBef>
              <a:spcAft>
                <a:spcPts val="0"/>
              </a:spcAft>
              <a:buNone/>
            </a:pPr>
            <a:r>
              <a:rPr b="1" lang="en-US" sz="3500">
                <a:solidFill>
                  <a:schemeClr val="dk2"/>
                </a:solidFill>
                <a:latin typeface="Merriweather"/>
                <a:ea typeface="Merriweather"/>
                <a:cs typeface="Merriweather"/>
                <a:sym typeface="Merriweather"/>
              </a:rPr>
              <a:t>Critical Goals</a:t>
            </a:r>
            <a:endParaRPr sz="3500">
              <a:solidFill>
                <a:schemeClr val="dk2"/>
              </a:solidFill>
              <a:latin typeface="Merriweather"/>
              <a:ea typeface="Merriweather"/>
              <a:cs typeface="Merriweather"/>
              <a:sym typeface="Merriweather"/>
            </a:endParaRPr>
          </a:p>
        </p:txBody>
      </p:sp>
      <p:sp>
        <p:nvSpPr>
          <p:cNvPr id="611" name="Google Shape;611;p52"/>
          <p:cNvSpPr/>
          <p:nvPr/>
        </p:nvSpPr>
        <p:spPr>
          <a:xfrm>
            <a:off x="571500" y="1005780"/>
            <a:ext cx="76200" cy="342900"/>
          </a:xfrm>
          <a:prstGeom prst="roundRect">
            <a:avLst>
              <a:gd fmla="val 50000" name="adj"/>
            </a:avLst>
          </a:prstGeom>
          <a:solidFill>
            <a:srgbClr val="0F76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5" name="Shape 615"/>
        <p:cNvGrpSpPr/>
        <p:nvPr/>
      </p:nvGrpSpPr>
      <p:grpSpPr>
        <a:xfrm>
          <a:off x="0" y="0"/>
          <a:ext cx="0" cy="0"/>
          <a:chOff x="0" y="0"/>
          <a:chExt cx="0" cy="0"/>
        </a:xfrm>
      </p:grpSpPr>
      <p:pic>
        <p:nvPicPr>
          <p:cNvPr descr="image.png" id="616" name="Google Shape;616;p5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617" name="Google Shape;617;p53"/>
          <p:cNvPicPr preferRelativeResize="0"/>
          <p:nvPr/>
        </p:nvPicPr>
        <p:blipFill rotWithShape="1">
          <a:blip r:embed="rId4">
            <a:alphaModFix/>
          </a:blip>
          <a:srcRect b="0" l="0" r="0" t="0"/>
          <a:stretch/>
        </p:blipFill>
        <p:spPr>
          <a:xfrm>
            <a:off x="6334125" y="1979116"/>
            <a:ext cx="5286375" cy="3619500"/>
          </a:xfrm>
          <a:prstGeom prst="rect">
            <a:avLst/>
          </a:prstGeom>
          <a:noFill/>
          <a:ln>
            <a:noFill/>
          </a:ln>
        </p:spPr>
      </p:pic>
      <p:sp>
        <p:nvSpPr>
          <p:cNvPr id="618" name="Google Shape;618;p53"/>
          <p:cNvSpPr txBox="1"/>
          <p:nvPr/>
        </p:nvSpPr>
        <p:spPr>
          <a:xfrm>
            <a:off x="976975" y="804650"/>
            <a:ext cx="9978300" cy="923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3000">
                <a:solidFill>
                  <a:schemeClr val="dk2"/>
                </a:solidFill>
                <a:latin typeface="Merriweather"/>
                <a:ea typeface="Merriweather"/>
                <a:cs typeface="Merriweather"/>
                <a:sym typeface="Merriweather"/>
              </a:rPr>
              <a:t>Critical Goal: </a:t>
            </a:r>
            <a:r>
              <a:rPr b="1" i="0" lang="en-US" sz="3000" u="none" cap="none" strike="noStrike">
                <a:solidFill>
                  <a:schemeClr val="dk2"/>
                </a:solidFill>
                <a:latin typeface="Merriweather"/>
                <a:ea typeface="Merriweather"/>
                <a:cs typeface="Merriweather"/>
                <a:sym typeface="Merriweather"/>
              </a:rPr>
              <a:t>Embedding Cu</a:t>
            </a:r>
            <a:r>
              <a:rPr b="1" lang="en-US" sz="3000">
                <a:solidFill>
                  <a:schemeClr val="dk2"/>
                </a:solidFill>
                <a:latin typeface="Merriweather"/>
                <a:ea typeface="Merriweather"/>
                <a:cs typeface="Merriweather"/>
                <a:sym typeface="Merriweather"/>
              </a:rPr>
              <a:t>lturally Responsive </a:t>
            </a:r>
            <a:r>
              <a:rPr b="1" i="0" lang="en-US" sz="3000" u="none" cap="none" strike="noStrike">
                <a:solidFill>
                  <a:schemeClr val="dk2"/>
                </a:solidFill>
                <a:latin typeface="Merriweather"/>
                <a:ea typeface="Merriweather"/>
                <a:cs typeface="Merriweather"/>
                <a:sym typeface="Merriweather"/>
              </a:rPr>
              <a:t>Practices Every Day for Every S</a:t>
            </a:r>
            <a:r>
              <a:rPr b="1" lang="en-US" sz="3000">
                <a:solidFill>
                  <a:schemeClr val="dk2"/>
                </a:solidFill>
                <a:latin typeface="Merriweather"/>
                <a:ea typeface="Merriweather"/>
                <a:cs typeface="Merriweather"/>
                <a:sym typeface="Merriweather"/>
              </a:rPr>
              <a:t>tudent</a:t>
            </a:r>
            <a:endParaRPr b="1" sz="3000">
              <a:solidFill>
                <a:schemeClr val="dk2"/>
              </a:solidFill>
              <a:latin typeface="Merriweather"/>
              <a:ea typeface="Merriweather"/>
              <a:cs typeface="Merriweather"/>
              <a:sym typeface="Merriweather"/>
            </a:endParaRPr>
          </a:p>
        </p:txBody>
      </p:sp>
      <p:sp>
        <p:nvSpPr>
          <p:cNvPr id="619" name="Google Shape;619;p53"/>
          <p:cNvSpPr txBox="1"/>
          <p:nvPr/>
        </p:nvSpPr>
        <p:spPr>
          <a:xfrm>
            <a:off x="571500" y="2233709"/>
            <a:ext cx="5286300" cy="1339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i="0" lang="en-US" sz="1500" u="none" cap="none" strike="noStrike">
                <a:solidFill>
                  <a:schemeClr val="dk2"/>
                </a:solidFill>
                <a:latin typeface="DM Sans"/>
                <a:ea typeface="DM Sans"/>
                <a:cs typeface="DM Sans"/>
                <a:sym typeface="DM Sans"/>
              </a:rPr>
              <a:t>As we look toward 2026–2027 and </a:t>
            </a:r>
            <a:r>
              <a:rPr lang="en-US" sz="1500">
                <a:solidFill>
                  <a:schemeClr val="dk2"/>
                </a:solidFill>
                <a:latin typeface="DM Sans"/>
                <a:ea typeface="DM Sans"/>
                <a:cs typeface="DM Sans"/>
                <a:sym typeface="DM Sans"/>
              </a:rPr>
              <a:t>into the future</a:t>
            </a:r>
            <a:r>
              <a:rPr i="0" lang="en-US" sz="1500" u="none" cap="none" strike="noStrike">
                <a:solidFill>
                  <a:schemeClr val="dk2"/>
                </a:solidFill>
                <a:latin typeface="DM Sans"/>
                <a:ea typeface="DM Sans"/>
                <a:cs typeface="DM Sans"/>
                <a:sym typeface="DM Sans"/>
              </a:rPr>
              <a:t>, the question is no longer whether culturally responsive practices matter, but how we embed them into the daily work of every employee.</a:t>
            </a:r>
            <a:endParaRPr sz="1500">
              <a:solidFill>
                <a:schemeClr val="dk2"/>
              </a:solidFill>
              <a:latin typeface="DM Sans"/>
              <a:ea typeface="DM Sans"/>
              <a:cs typeface="DM Sans"/>
              <a:sym typeface="DM Sans"/>
            </a:endParaRPr>
          </a:p>
        </p:txBody>
      </p:sp>
      <p:sp>
        <p:nvSpPr>
          <p:cNvPr id="620" name="Google Shape;620;p53"/>
          <p:cNvSpPr txBox="1"/>
          <p:nvPr/>
        </p:nvSpPr>
        <p:spPr>
          <a:xfrm>
            <a:off x="571500" y="3935218"/>
            <a:ext cx="4981500" cy="905100"/>
          </a:xfrm>
          <a:prstGeom prst="rect">
            <a:avLst/>
          </a:prstGeom>
          <a:noFill/>
          <a:ln>
            <a:noFill/>
          </a:ln>
        </p:spPr>
        <p:txBody>
          <a:bodyPr anchorCtr="0" anchor="t" bIns="0" lIns="0" spcFirstLastPara="1" rIns="0" wrap="square" tIns="0">
            <a:spAutoFit/>
          </a:bodyPr>
          <a:lstStyle/>
          <a:p>
            <a:pPr indent="-317500" lvl="0" marL="457200" marR="0" rtl="0" algn="l">
              <a:lnSpc>
                <a:spcPct val="160000"/>
              </a:lnSpc>
              <a:spcBef>
                <a:spcPts val="0"/>
              </a:spcBef>
              <a:spcAft>
                <a:spcPts val="0"/>
              </a:spcAft>
              <a:buClr>
                <a:schemeClr val="dk2"/>
              </a:buClr>
              <a:buSzPts val="1400"/>
              <a:buFont typeface="DM Sans"/>
              <a:buChar char="●"/>
            </a:pPr>
            <a:r>
              <a:rPr b="1" i="0" lang="en-US" u="none" cap="none" strike="noStrike">
                <a:solidFill>
                  <a:schemeClr val="dk2"/>
                </a:solidFill>
                <a:latin typeface="DM Sans"/>
                <a:ea typeface="DM Sans"/>
                <a:cs typeface="DM Sans"/>
                <a:sym typeface="DM Sans"/>
              </a:rPr>
              <a:t>Universal Engagement:</a:t>
            </a:r>
            <a:r>
              <a:rPr i="0" lang="en-US" u="none" cap="none" strike="noStrike">
                <a:solidFill>
                  <a:schemeClr val="dk2"/>
                </a:solidFill>
                <a:latin typeface="DM Sans"/>
                <a:ea typeface="DM Sans"/>
                <a:cs typeface="DM Sans"/>
                <a:sym typeface="DM Sans"/>
              </a:rPr>
              <a:t> All new employees will complete a structured cultural competency learning pathway.</a:t>
            </a:r>
            <a:endParaRPr>
              <a:solidFill>
                <a:schemeClr val="dk2"/>
              </a:solidFill>
              <a:latin typeface="DM Sans"/>
              <a:ea typeface="DM Sans"/>
              <a:cs typeface="DM Sans"/>
              <a:sym typeface="DM Sans"/>
            </a:endParaRPr>
          </a:p>
        </p:txBody>
      </p:sp>
      <p:sp>
        <p:nvSpPr>
          <p:cNvPr id="621" name="Google Shape;621;p53"/>
          <p:cNvSpPr txBox="1"/>
          <p:nvPr/>
        </p:nvSpPr>
        <p:spPr>
          <a:xfrm>
            <a:off x="571500" y="5067263"/>
            <a:ext cx="5133900" cy="560400"/>
          </a:xfrm>
          <a:prstGeom prst="rect">
            <a:avLst/>
          </a:prstGeom>
          <a:noFill/>
          <a:ln>
            <a:noFill/>
          </a:ln>
        </p:spPr>
        <p:txBody>
          <a:bodyPr anchorCtr="0" anchor="t" bIns="0" lIns="0" spcFirstLastPara="1" rIns="0" wrap="square" tIns="0">
            <a:spAutoFit/>
          </a:bodyPr>
          <a:lstStyle/>
          <a:p>
            <a:pPr indent="-317500" lvl="0" marL="457200" marR="0" rtl="0" algn="l">
              <a:lnSpc>
                <a:spcPct val="160000"/>
              </a:lnSpc>
              <a:spcBef>
                <a:spcPts val="0"/>
              </a:spcBef>
              <a:spcAft>
                <a:spcPts val="0"/>
              </a:spcAft>
              <a:buClr>
                <a:schemeClr val="dk2"/>
              </a:buClr>
              <a:buSzPts val="1400"/>
              <a:buFont typeface="DM Sans"/>
              <a:buChar char="●"/>
            </a:pPr>
            <a:r>
              <a:rPr b="1" i="0" lang="en-US" u="none" cap="none" strike="noStrike">
                <a:solidFill>
                  <a:schemeClr val="dk2"/>
                </a:solidFill>
                <a:latin typeface="DM Sans"/>
                <a:ea typeface="DM Sans"/>
                <a:cs typeface="DM Sans"/>
                <a:sym typeface="DM Sans"/>
              </a:rPr>
              <a:t>Role-Aligned:</a:t>
            </a:r>
            <a:r>
              <a:rPr i="0" lang="en-US" u="none" cap="none" strike="noStrike">
                <a:solidFill>
                  <a:schemeClr val="dk2"/>
                </a:solidFill>
                <a:latin typeface="DM Sans"/>
                <a:ea typeface="DM Sans"/>
                <a:cs typeface="DM Sans"/>
                <a:sym typeface="DM Sans"/>
              </a:rPr>
              <a:t> Learning modules are directly customized to align with specific employee roles.</a:t>
            </a:r>
            <a:endParaRPr>
              <a:solidFill>
                <a:schemeClr val="dk2"/>
              </a:solidFill>
              <a:latin typeface="DM Sans"/>
              <a:ea typeface="DM Sans"/>
              <a:cs typeface="DM Sans"/>
              <a:sym typeface="DM Sans"/>
            </a:endParaRPr>
          </a:p>
        </p:txBody>
      </p:sp>
      <p:sp>
        <p:nvSpPr>
          <p:cNvPr id="622" name="Google Shape;622;p53"/>
          <p:cNvSpPr txBox="1"/>
          <p:nvPr/>
        </p:nvSpPr>
        <p:spPr>
          <a:xfrm>
            <a:off x="571500" y="5854600"/>
            <a:ext cx="5133900" cy="560400"/>
          </a:xfrm>
          <a:prstGeom prst="rect">
            <a:avLst/>
          </a:prstGeom>
          <a:noFill/>
          <a:ln>
            <a:noFill/>
          </a:ln>
        </p:spPr>
        <p:txBody>
          <a:bodyPr anchorCtr="0" anchor="t" bIns="0" lIns="0" spcFirstLastPara="1" rIns="0" wrap="square" tIns="0">
            <a:spAutoFit/>
          </a:bodyPr>
          <a:lstStyle/>
          <a:p>
            <a:pPr indent="-317500" lvl="0" marL="457200" marR="0" rtl="0" algn="l">
              <a:lnSpc>
                <a:spcPct val="160000"/>
              </a:lnSpc>
              <a:spcBef>
                <a:spcPts val="0"/>
              </a:spcBef>
              <a:spcAft>
                <a:spcPts val="0"/>
              </a:spcAft>
              <a:buClr>
                <a:schemeClr val="dk2"/>
              </a:buClr>
              <a:buSzPts val="1400"/>
              <a:buFont typeface="DM Sans"/>
              <a:buChar char="●"/>
            </a:pPr>
            <a:r>
              <a:rPr b="1" i="0" lang="en-US" u="none" cap="none" strike="noStrike">
                <a:solidFill>
                  <a:schemeClr val="dk2"/>
                </a:solidFill>
                <a:latin typeface="DM Sans"/>
                <a:ea typeface="DM Sans"/>
                <a:cs typeface="DM Sans"/>
                <a:sym typeface="DM Sans"/>
              </a:rPr>
              <a:t>Framework-Grounded:</a:t>
            </a:r>
            <a:r>
              <a:rPr i="0" lang="en-US" u="none" cap="none" strike="noStrike">
                <a:solidFill>
                  <a:schemeClr val="dk2"/>
                </a:solidFill>
                <a:latin typeface="DM Sans"/>
                <a:ea typeface="DM Sans"/>
                <a:cs typeface="DM Sans"/>
                <a:sym typeface="DM Sans"/>
              </a:rPr>
              <a:t> Tied directly into division-wide performance standards.</a:t>
            </a:r>
            <a:endParaRPr>
              <a:solidFill>
                <a:schemeClr val="dk2"/>
              </a:solidFill>
              <a:latin typeface="DM Sans"/>
              <a:ea typeface="DM Sans"/>
              <a:cs typeface="DM Sans"/>
              <a:sym typeface="DM Sans"/>
            </a:endParaRPr>
          </a:p>
        </p:txBody>
      </p:sp>
      <p:sp>
        <p:nvSpPr>
          <p:cNvPr id="623" name="Google Shape;623;p53"/>
          <p:cNvSpPr/>
          <p:nvPr/>
        </p:nvSpPr>
        <p:spPr>
          <a:xfrm>
            <a:off x="571500" y="1005780"/>
            <a:ext cx="76200" cy="342900"/>
          </a:xfrm>
          <a:prstGeom prst="roundRect">
            <a:avLst>
              <a:gd fmla="val 50000" name="adj"/>
            </a:avLst>
          </a:prstGeom>
          <a:solidFill>
            <a:srgbClr val="0F76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624" name="Google Shape;624;p53"/>
          <p:cNvPicPr preferRelativeResize="0"/>
          <p:nvPr/>
        </p:nvPicPr>
        <p:blipFill>
          <a:blip r:embed="rId5">
            <a:alphaModFix/>
          </a:blip>
          <a:stretch>
            <a:fillRect/>
          </a:stretch>
        </p:blipFill>
        <p:spPr>
          <a:xfrm>
            <a:off x="6228025" y="1979125"/>
            <a:ext cx="5424291" cy="36195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8" name="Shape 628"/>
        <p:cNvGrpSpPr/>
        <p:nvPr/>
      </p:nvGrpSpPr>
      <p:grpSpPr>
        <a:xfrm>
          <a:off x="0" y="0"/>
          <a:ext cx="0" cy="0"/>
          <a:chOff x="0" y="0"/>
          <a:chExt cx="0" cy="0"/>
        </a:xfrm>
      </p:grpSpPr>
      <p:pic>
        <p:nvPicPr>
          <p:cNvPr descr="image.png" id="629" name="Google Shape;629;p54"/>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630" name="Google Shape;630;p54"/>
          <p:cNvPicPr preferRelativeResize="0"/>
          <p:nvPr/>
        </p:nvPicPr>
        <p:blipFill rotWithShape="1">
          <a:blip r:embed="rId4">
            <a:alphaModFix/>
          </a:blip>
          <a:srcRect b="0" l="0" r="0" t="0"/>
          <a:stretch/>
        </p:blipFill>
        <p:spPr>
          <a:xfrm>
            <a:off x="1095375" y="2302222"/>
            <a:ext cx="10001250" cy="2973437"/>
          </a:xfrm>
          <a:prstGeom prst="rect">
            <a:avLst/>
          </a:prstGeom>
          <a:noFill/>
          <a:ln>
            <a:noFill/>
          </a:ln>
        </p:spPr>
      </p:pic>
      <p:sp>
        <p:nvSpPr>
          <p:cNvPr id="631" name="Google Shape;631;p54"/>
          <p:cNvSpPr txBox="1"/>
          <p:nvPr/>
        </p:nvSpPr>
        <p:spPr>
          <a:xfrm>
            <a:off x="1866900" y="2883247"/>
            <a:ext cx="8458200" cy="1440300"/>
          </a:xfrm>
          <a:prstGeom prst="rect">
            <a:avLst/>
          </a:prstGeom>
          <a:noFill/>
          <a:ln>
            <a:noFill/>
          </a:ln>
        </p:spPr>
        <p:txBody>
          <a:bodyPr anchorCtr="0" anchor="t" bIns="0" lIns="0" spcFirstLastPara="1" rIns="0" wrap="square" tIns="0">
            <a:spAutoFit/>
          </a:bodyPr>
          <a:lstStyle/>
          <a:p>
            <a:pPr indent="0" lvl="0" marL="0" marR="0" rtl="0" algn="ctr">
              <a:lnSpc>
                <a:spcPct val="144958"/>
              </a:lnSpc>
              <a:spcBef>
                <a:spcPts val="0"/>
              </a:spcBef>
              <a:spcAft>
                <a:spcPts val="0"/>
              </a:spcAft>
              <a:buNone/>
            </a:pPr>
            <a:r>
              <a:rPr i="0" lang="en-US" sz="2400" u="none" cap="none" strike="noStrike">
                <a:solidFill>
                  <a:schemeClr val="dk2"/>
                </a:solidFill>
                <a:latin typeface="DM Sans"/>
                <a:ea typeface="DM Sans"/>
                <a:cs typeface="DM Sans"/>
                <a:sym typeface="DM Sans"/>
              </a:rPr>
              <a:t>The goal is not simply to offer training. The goal is to create clarity, consistency, and shared responsibility throughout the division.</a:t>
            </a:r>
            <a:endParaRPr>
              <a:solidFill>
                <a:schemeClr val="dk2"/>
              </a:solidFill>
              <a:latin typeface="DM Sans"/>
              <a:ea typeface="DM Sans"/>
              <a:cs typeface="DM Sans"/>
              <a:sym typeface="DM Sans"/>
            </a:endParaRPr>
          </a:p>
        </p:txBody>
      </p:sp>
      <p:sp>
        <p:nvSpPr>
          <p:cNvPr id="632" name="Google Shape;632;p54"/>
          <p:cNvSpPr txBox="1"/>
          <p:nvPr/>
        </p:nvSpPr>
        <p:spPr>
          <a:xfrm>
            <a:off x="956500" y="957925"/>
            <a:ext cx="11601600" cy="515700"/>
          </a:xfrm>
          <a:prstGeom prst="rect">
            <a:avLst/>
          </a:prstGeom>
          <a:noFill/>
          <a:ln>
            <a:noFill/>
          </a:ln>
        </p:spPr>
        <p:txBody>
          <a:bodyPr anchorCtr="0" anchor="ctr" bIns="0" lIns="0" spcFirstLastPara="1" rIns="0" wrap="square" tIns="0">
            <a:spAutoFit/>
          </a:bodyPr>
          <a:lstStyle/>
          <a:p>
            <a:pPr indent="0" lvl="0" marL="0" marR="0" rtl="0" algn="l">
              <a:lnSpc>
                <a:spcPct val="120000"/>
              </a:lnSpc>
              <a:spcBef>
                <a:spcPts val="0"/>
              </a:spcBef>
              <a:spcAft>
                <a:spcPts val="0"/>
              </a:spcAft>
              <a:buNone/>
            </a:pPr>
            <a:r>
              <a:rPr b="1" i="0" lang="en-US" sz="3350" u="none" cap="none" strike="noStrike">
                <a:solidFill>
                  <a:schemeClr val="dk2"/>
                </a:solidFill>
                <a:latin typeface="Merriweather"/>
                <a:ea typeface="Merriweather"/>
                <a:cs typeface="Merriweather"/>
                <a:sym typeface="Merriweather"/>
              </a:rPr>
              <a:t>Shared Division Responsibility</a:t>
            </a:r>
            <a:endParaRPr b="1" sz="1900">
              <a:solidFill>
                <a:schemeClr val="dk2"/>
              </a:solidFill>
              <a:latin typeface="Merriweather"/>
              <a:ea typeface="Merriweather"/>
              <a:cs typeface="Merriweather"/>
              <a:sym typeface="Merriweather"/>
            </a:endParaRPr>
          </a:p>
        </p:txBody>
      </p:sp>
      <p:sp>
        <p:nvSpPr>
          <p:cNvPr id="633" name="Google Shape;633;p54"/>
          <p:cNvSpPr/>
          <p:nvPr/>
        </p:nvSpPr>
        <p:spPr>
          <a:xfrm>
            <a:off x="571500" y="1005780"/>
            <a:ext cx="76200" cy="342900"/>
          </a:xfrm>
          <a:prstGeom prst="roundRect">
            <a:avLst>
              <a:gd fmla="val 50000" name="adj"/>
            </a:avLst>
          </a:prstGeom>
          <a:solidFill>
            <a:srgbClr val="0F76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7" name="Shape 637"/>
        <p:cNvGrpSpPr/>
        <p:nvPr/>
      </p:nvGrpSpPr>
      <p:grpSpPr>
        <a:xfrm>
          <a:off x="0" y="0"/>
          <a:ext cx="0" cy="0"/>
          <a:chOff x="0" y="0"/>
          <a:chExt cx="0" cy="0"/>
        </a:xfrm>
      </p:grpSpPr>
      <p:pic>
        <p:nvPicPr>
          <p:cNvPr descr="image.png" id="638" name="Google Shape;638;p5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39" name="Google Shape;639;p55"/>
          <p:cNvSpPr txBox="1"/>
          <p:nvPr/>
        </p:nvSpPr>
        <p:spPr>
          <a:xfrm>
            <a:off x="1595437" y="2743200"/>
            <a:ext cx="9001200" cy="7695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000">
                <a:solidFill>
                  <a:srgbClr val="005088"/>
                </a:solidFill>
                <a:latin typeface="Merriweather"/>
                <a:ea typeface="Merriweather"/>
                <a:cs typeface="Merriweather"/>
                <a:sym typeface="Merriweather"/>
              </a:rPr>
              <a:t>Our</a:t>
            </a:r>
            <a:r>
              <a:rPr b="1" lang="en-US" sz="5000">
                <a:solidFill>
                  <a:srgbClr val="005088"/>
                </a:solidFill>
                <a:latin typeface="Merriweather"/>
                <a:ea typeface="Merriweather"/>
                <a:cs typeface="Merriweather"/>
                <a:sym typeface="Merriweather"/>
              </a:rPr>
              <a:t> Unwritten Chapter</a:t>
            </a:r>
            <a:endParaRPr sz="2800"/>
          </a:p>
        </p:txBody>
      </p:sp>
      <p:sp>
        <p:nvSpPr>
          <p:cNvPr id="640" name="Google Shape;640;p55"/>
          <p:cNvSpPr/>
          <p:nvPr/>
        </p:nvSpPr>
        <p:spPr>
          <a:xfrm>
            <a:off x="5715000" y="3543300"/>
            <a:ext cx="762000" cy="3810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41" name="Google Shape;641;p55"/>
          <p:cNvSpPr txBox="1"/>
          <p:nvPr/>
        </p:nvSpPr>
        <p:spPr>
          <a:xfrm>
            <a:off x="1809750" y="3810000"/>
            <a:ext cx="8572500" cy="3849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lang="en-US" sz="2500">
                <a:solidFill>
                  <a:schemeClr val="dk2"/>
                </a:solidFill>
                <a:latin typeface="DM Sans"/>
                <a:ea typeface="DM Sans"/>
                <a:cs typeface="DM Sans"/>
                <a:sym typeface="DM Sans"/>
              </a:rPr>
              <a:t>A Shared </a:t>
            </a:r>
            <a:r>
              <a:rPr lang="en-US" sz="2500">
                <a:solidFill>
                  <a:schemeClr val="dk2"/>
                </a:solidFill>
                <a:latin typeface="DM Sans"/>
                <a:ea typeface="DM Sans"/>
                <a:cs typeface="DM Sans"/>
                <a:sym typeface="DM Sans"/>
              </a:rPr>
              <a:t>Commitment</a:t>
            </a:r>
            <a:endParaRPr sz="2500">
              <a:solidFill>
                <a:schemeClr val="dk2"/>
              </a:solidFill>
              <a:latin typeface="DM Sans"/>
              <a:ea typeface="DM Sans"/>
              <a:cs typeface="DM Sans"/>
              <a:sym typeface="DM Sans"/>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56"/>
          <p:cNvSpPr txBox="1"/>
          <p:nvPr>
            <p:ph type="title"/>
          </p:nvPr>
        </p:nvSpPr>
        <p:spPr>
          <a:xfrm>
            <a:off x="457200" y="274650"/>
            <a:ext cx="97641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a:solidFill>
                  <a:schemeClr val="dk2"/>
                </a:solidFill>
                <a:latin typeface="Merriweather"/>
                <a:ea typeface="Merriweather"/>
                <a:cs typeface="Merriweather"/>
                <a:sym typeface="Merriweather"/>
              </a:rPr>
              <a:t>Building</a:t>
            </a:r>
            <a:r>
              <a:rPr b="1" lang="en-US">
                <a:solidFill>
                  <a:schemeClr val="dk2"/>
                </a:solidFill>
                <a:latin typeface="Merriweather"/>
                <a:ea typeface="Merriweather"/>
                <a:cs typeface="Merriweather"/>
                <a:sym typeface="Merriweather"/>
              </a:rPr>
              <a:t> a Championship Culture</a:t>
            </a:r>
            <a:endParaRPr b="1">
              <a:solidFill>
                <a:schemeClr val="dk2"/>
              </a:solidFill>
              <a:latin typeface="Merriweather"/>
              <a:ea typeface="Merriweather"/>
              <a:cs typeface="Merriweather"/>
              <a:sym typeface="Merriweather"/>
            </a:endParaRPr>
          </a:p>
        </p:txBody>
      </p:sp>
      <p:sp>
        <p:nvSpPr>
          <p:cNvPr id="647" name="Google Shape;647;p56"/>
          <p:cNvSpPr txBox="1"/>
          <p:nvPr>
            <p:ph idx="1" type="body"/>
          </p:nvPr>
        </p:nvSpPr>
        <p:spPr>
          <a:xfrm>
            <a:off x="7137550" y="1301325"/>
            <a:ext cx="4362300" cy="4884300"/>
          </a:xfrm>
          <a:prstGeom prst="rect">
            <a:avLst/>
          </a:prstGeom>
        </p:spPr>
        <p:txBody>
          <a:bodyPr anchorCtr="0" anchor="t" bIns="45700" lIns="91425" spcFirstLastPara="1" rIns="91425" wrap="square" tIns="45700">
            <a:normAutofit fontScale="92500" lnSpcReduction="20000"/>
          </a:bodyPr>
          <a:lstStyle/>
          <a:p>
            <a:pPr indent="-493872" lvl="0" marL="457200" rtl="0" algn="l">
              <a:spcBef>
                <a:spcPts val="360"/>
              </a:spcBef>
              <a:spcAft>
                <a:spcPts val="0"/>
              </a:spcAft>
              <a:buClr>
                <a:schemeClr val="dk2"/>
              </a:buClr>
              <a:buSzPct val="118343"/>
              <a:buFont typeface="DM Sans"/>
              <a:buChar char="•"/>
            </a:pPr>
            <a:r>
              <a:rPr lang="en-US" sz="3816">
                <a:solidFill>
                  <a:schemeClr val="dk2"/>
                </a:solidFill>
                <a:latin typeface="DM Sans"/>
                <a:ea typeface="DM Sans"/>
                <a:cs typeface="DM Sans"/>
                <a:sym typeface="DM Sans"/>
              </a:rPr>
              <a:t>Shared Purpose </a:t>
            </a:r>
            <a:endParaRPr sz="3816">
              <a:solidFill>
                <a:schemeClr val="dk2"/>
              </a:solidFill>
              <a:latin typeface="DM Sans"/>
              <a:ea typeface="DM Sans"/>
              <a:cs typeface="DM Sans"/>
              <a:sym typeface="DM Sans"/>
            </a:endParaRPr>
          </a:p>
          <a:p>
            <a:pPr indent="-493872" lvl="0" marL="457200" rtl="0" algn="l">
              <a:spcBef>
                <a:spcPts val="0"/>
              </a:spcBef>
              <a:spcAft>
                <a:spcPts val="0"/>
              </a:spcAft>
              <a:buClr>
                <a:schemeClr val="dk2"/>
              </a:buClr>
              <a:buSzPct val="118343"/>
              <a:buFont typeface="DM Sans"/>
              <a:buChar char="•"/>
            </a:pPr>
            <a:r>
              <a:rPr lang="en-US" sz="3816">
                <a:solidFill>
                  <a:schemeClr val="dk2"/>
                </a:solidFill>
                <a:latin typeface="DM Sans"/>
                <a:ea typeface="DM Sans"/>
                <a:cs typeface="DM Sans"/>
                <a:sym typeface="DM Sans"/>
              </a:rPr>
              <a:t>Team Focused</a:t>
            </a:r>
            <a:endParaRPr sz="3816">
              <a:solidFill>
                <a:schemeClr val="dk2"/>
              </a:solidFill>
              <a:latin typeface="DM Sans"/>
              <a:ea typeface="DM Sans"/>
              <a:cs typeface="DM Sans"/>
              <a:sym typeface="DM Sans"/>
            </a:endParaRPr>
          </a:p>
          <a:p>
            <a:pPr indent="-493872" lvl="0" marL="457200" rtl="0" algn="l">
              <a:spcBef>
                <a:spcPts val="0"/>
              </a:spcBef>
              <a:spcAft>
                <a:spcPts val="0"/>
              </a:spcAft>
              <a:buClr>
                <a:schemeClr val="dk2"/>
              </a:buClr>
              <a:buSzPct val="118343"/>
              <a:buFont typeface="DM Sans"/>
              <a:buChar char="•"/>
            </a:pPr>
            <a:r>
              <a:rPr lang="en-US" sz="3816">
                <a:solidFill>
                  <a:schemeClr val="dk2"/>
                </a:solidFill>
                <a:latin typeface="DM Sans"/>
                <a:ea typeface="DM Sans"/>
                <a:cs typeface="DM Sans"/>
                <a:sym typeface="DM Sans"/>
              </a:rPr>
              <a:t>Lead with Trust</a:t>
            </a:r>
            <a:endParaRPr sz="3816">
              <a:solidFill>
                <a:schemeClr val="dk2"/>
              </a:solidFill>
              <a:latin typeface="DM Sans"/>
              <a:ea typeface="DM Sans"/>
              <a:cs typeface="DM Sans"/>
              <a:sym typeface="DM Sans"/>
            </a:endParaRPr>
          </a:p>
          <a:p>
            <a:pPr indent="-493872" lvl="0" marL="457200" rtl="0" algn="l">
              <a:spcBef>
                <a:spcPts val="0"/>
              </a:spcBef>
              <a:spcAft>
                <a:spcPts val="0"/>
              </a:spcAft>
              <a:buClr>
                <a:schemeClr val="dk2"/>
              </a:buClr>
              <a:buSzPct val="118343"/>
              <a:buFont typeface="DM Sans"/>
              <a:buChar char="•"/>
            </a:pPr>
            <a:r>
              <a:rPr lang="en-US" sz="3816">
                <a:solidFill>
                  <a:schemeClr val="dk2"/>
                </a:solidFill>
                <a:latin typeface="DM Sans"/>
                <a:ea typeface="DM Sans"/>
                <a:cs typeface="DM Sans"/>
                <a:sym typeface="DM Sans"/>
              </a:rPr>
              <a:t>Adapt Under Pressure</a:t>
            </a:r>
            <a:endParaRPr sz="3816">
              <a:solidFill>
                <a:schemeClr val="dk2"/>
              </a:solidFill>
              <a:latin typeface="DM Sans"/>
              <a:ea typeface="DM Sans"/>
              <a:cs typeface="DM Sans"/>
              <a:sym typeface="DM Sans"/>
            </a:endParaRPr>
          </a:p>
          <a:p>
            <a:pPr indent="-493872" lvl="0" marL="457200" rtl="0" algn="l">
              <a:spcBef>
                <a:spcPts val="0"/>
              </a:spcBef>
              <a:spcAft>
                <a:spcPts val="0"/>
              </a:spcAft>
              <a:buClr>
                <a:schemeClr val="dk2"/>
              </a:buClr>
              <a:buSzPct val="118343"/>
              <a:buFont typeface="DM Sans"/>
              <a:buChar char="•"/>
            </a:pPr>
            <a:r>
              <a:rPr lang="en-US" sz="3816">
                <a:solidFill>
                  <a:schemeClr val="dk2"/>
                </a:solidFill>
                <a:latin typeface="DM Sans"/>
                <a:ea typeface="DM Sans"/>
                <a:cs typeface="DM Sans"/>
                <a:sym typeface="DM Sans"/>
              </a:rPr>
              <a:t>Support Every Teammate</a:t>
            </a:r>
            <a:endParaRPr sz="3816">
              <a:solidFill>
                <a:schemeClr val="dk2"/>
              </a:solidFill>
              <a:latin typeface="DM Sans"/>
              <a:ea typeface="DM Sans"/>
              <a:cs typeface="DM Sans"/>
              <a:sym typeface="DM Sans"/>
            </a:endParaRPr>
          </a:p>
          <a:p>
            <a:pPr indent="-493872" lvl="0" marL="457200" rtl="0" algn="l">
              <a:spcBef>
                <a:spcPts val="0"/>
              </a:spcBef>
              <a:spcAft>
                <a:spcPts val="0"/>
              </a:spcAft>
              <a:buClr>
                <a:schemeClr val="dk2"/>
              </a:buClr>
              <a:buSzPct val="118343"/>
              <a:buFont typeface="DM Sans"/>
              <a:buChar char="•"/>
            </a:pPr>
            <a:r>
              <a:rPr lang="en-US" sz="3816">
                <a:solidFill>
                  <a:schemeClr val="dk2"/>
                </a:solidFill>
                <a:latin typeface="DM Sans"/>
                <a:ea typeface="DM Sans"/>
                <a:cs typeface="DM Sans"/>
                <a:sym typeface="DM Sans"/>
              </a:rPr>
              <a:t>Commit to Excellence</a:t>
            </a:r>
            <a:endParaRPr sz="3816">
              <a:solidFill>
                <a:schemeClr val="dk2"/>
              </a:solidFill>
              <a:latin typeface="DM Sans"/>
              <a:ea typeface="DM Sans"/>
              <a:cs typeface="DM Sans"/>
              <a:sym typeface="DM Sans"/>
            </a:endParaRPr>
          </a:p>
          <a:p>
            <a:pPr indent="0" lvl="0" marL="0" rtl="0" algn="l">
              <a:spcBef>
                <a:spcPts val="360"/>
              </a:spcBef>
              <a:spcAft>
                <a:spcPts val="0"/>
              </a:spcAft>
              <a:buNone/>
            </a:pPr>
            <a:r>
              <a:t/>
            </a:r>
            <a:endParaRPr b="1"/>
          </a:p>
        </p:txBody>
      </p:sp>
      <p:pic>
        <p:nvPicPr>
          <p:cNvPr id="648" name="Google Shape;648;p56" title="IMG_4762.jpg"/>
          <p:cNvPicPr preferRelativeResize="0"/>
          <p:nvPr/>
        </p:nvPicPr>
        <p:blipFill>
          <a:blip r:embed="rId3">
            <a:alphaModFix/>
          </a:blip>
          <a:stretch>
            <a:fillRect/>
          </a:stretch>
        </p:blipFill>
        <p:spPr>
          <a:xfrm>
            <a:off x="571675" y="1301325"/>
            <a:ext cx="6512266" cy="48842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pic>
        <p:nvPicPr>
          <p:cNvPr descr="6 Powerful Barack Obama Quotes That Inspire Strong Leadership" id="653" name="Google Shape;653;p57"/>
          <p:cNvPicPr preferRelativeResize="0"/>
          <p:nvPr/>
        </p:nvPicPr>
        <p:blipFill>
          <a:blip r:embed="rId3">
            <a:alphaModFix/>
          </a:blip>
          <a:stretch>
            <a:fillRect/>
          </a:stretch>
        </p:blipFill>
        <p:spPr>
          <a:xfrm>
            <a:off x="2025950" y="393025"/>
            <a:ext cx="8140101" cy="59436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7" name="Shape 657"/>
        <p:cNvGrpSpPr/>
        <p:nvPr/>
      </p:nvGrpSpPr>
      <p:grpSpPr>
        <a:xfrm>
          <a:off x="0" y="0"/>
          <a:ext cx="0" cy="0"/>
          <a:chOff x="0" y="0"/>
          <a:chExt cx="0" cy="0"/>
        </a:xfrm>
      </p:grpSpPr>
      <p:pic>
        <p:nvPicPr>
          <p:cNvPr descr="image.png" id="658" name="Google Shape;658;p5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59" name="Google Shape;659;p58"/>
          <p:cNvSpPr txBox="1"/>
          <p:nvPr/>
        </p:nvSpPr>
        <p:spPr>
          <a:xfrm>
            <a:off x="495300" y="2186136"/>
            <a:ext cx="11201400" cy="738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4800" u="none" cap="none" strike="noStrike">
                <a:solidFill>
                  <a:srgbClr val="005088"/>
                </a:solidFill>
                <a:latin typeface="Merriweather"/>
                <a:ea typeface="Merriweather"/>
                <a:cs typeface="Merriweather"/>
                <a:sym typeface="Merriweather"/>
              </a:rPr>
              <a:t>Questions &amp; Dialogue</a:t>
            </a:r>
            <a:endParaRPr/>
          </a:p>
        </p:txBody>
      </p:sp>
      <p:sp>
        <p:nvSpPr>
          <p:cNvPr id="660" name="Google Shape;660;p58"/>
          <p:cNvSpPr txBox="1"/>
          <p:nvPr/>
        </p:nvSpPr>
        <p:spPr>
          <a:xfrm>
            <a:off x="762000" y="3100525"/>
            <a:ext cx="6304200" cy="10668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1" lang="en-US" sz="1650" u="none" cap="none" strike="noStrike">
                <a:solidFill>
                  <a:schemeClr val="dk2"/>
                </a:solidFill>
                <a:latin typeface="DM Sans"/>
                <a:ea typeface="DM Sans"/>
                <a:cs typeface="DM Sans"/>
                <a:sym typeface="DM Sans"/>
              </a:rPr>
              <a:t>“Working together as a team, we will end the predictive value of race, class, gender, and special capacities for our children's success...”</a:t>
            </a:r>
            <a:endParaRPr>
              <a:solidFill>
                <a:schemeClr val="dk2"/>
              </a:solidFill>
            </a:endParaRPr>
          </a:p>
        </p:txBody>
      </p:sp>
      <p:sp>
        <p:nvSpPr>
          <p:cNvPr id="661" name="Google Shape;661;p58"/>
          <p:cNvSpPr txBox="1"/>
          <p:nvPr/>
        </p:nvSpPr>
        <p:spPr>
          <a:xfrm>
            <a:off x="1789950" y="4342833"/>
            <a:ext cx="4248300" cy="4803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chemeClr val="dk2"/>
                </a:solidFill>
                <a:latin typeface="DM Sans"/>
                <a:ea typeface="DM Sans"/>
                <a:cs typeface="DM Sans"/>
                <a:sym typeface="DM Sans"/>
              </a:rPr>
              <a:t>Albemarle County Public Schools | Office of Instruction: Equity Education</a:t>
            </a:r>
            <a:endParaRPr>
              <a:solidFill>
                <a:schemeClr val="dk2"/>
              </a:solidFill>
            </a:endParaRPr>
          </a:p>
        </p:txBody>
      </p:sp>
      <p:sp>
        <p:nvSpPr>
          <p:cNvPr id="662" name="Google Shape;662;p58"/>
          <p:cNvSpPr/>
          <p:nvPr/>
        </p:nvSpPr>
        <p:spPr>
          <a:xfrm>
            <a:off x="3971925" y="4151858"/>
            <a:ext cx="42481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663" name="Google Shape;663;p58" title="IMG_6523.JPEG"/>
          <p:cNvPicPr preferRelativeResize="0"/>
          <p:nvPr/>
        </p:nvPicPr>
        <p:blipFill>
          <a:blip r:embed="rId4">
            <a:alphaModFix/>
          </a:blip>
          <a:stretch>
            <a:fillRect/>
          </a:stretch>
        </p:blipFill>
        <p:spPr>
          <a:xfrm>
            <a:off x="7702500" y="649650"/>
            <a:ext cx="4169027" cy="5558702"/>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59"/>
          <p:cNvSpPr txBox="1"/>
          <p:nvPr/>
        </p:nvSpPr>
        <p:spPr>
          <a:xfrm>
            <a:off x="1072750" y="1181375"/>
            <a:ext cx="10128600" cy="1026000"/>
          </a:xfrm>
          <a:prstGeom prst="rect">
            <a:avLst/>
          </a:prstGeom>
          <a:noFill/>
          <a:ln>
            <a:noFill/>
          </a:ln>
        </p:spPr>
        <p:txBody>
          <a:bodyPr anchorCtr="0" anchor="t" bIns="91425" lIns="91425" spcFirstLastPara="1" rIns="91425" wrap="square" tIns="91425">
            <a:spAutoFit/>
          </a:bodyPr>
          <a:lstStyle/>
          <a:p>
            <a:pPr indent="-12700" lvl="0" marL="355600" rtl="0" algn="l">
              <a:lnSpc>
                <a:spcPct val="115000"/>
              </a:lnSpc>
              <a:spcBef>
                <a:spcPts val="1200"/>
              </a:spcBef>
              <a:spcAft>
                <a:spcPts val="0"/>
              </a:spcAft>
              <a:buClr>
                <a:schemeClr val="dk1"/>
              </a:buClr>
              <a:buSzPts val="1100"/>
              <a:buFont typeface="Arial"/>
              <a:buNone/>
            </a:pPr>
            <a:r>
              <a:rPr i="1" lang="en-US" sz="1100">
                <a:solidFill>
                  <a:schemeClr val="dk1"/>
                </a:solidFill>
              </a:rPr>
              <a:t>Lenses of instructional equity</a:t>
            </a:r>
            <a:r>
              <a:rPr lang="en-US" sz="1100">
                <a:solidFill>
                  <a:schemeClr val="dk1"/>
                </a:solidFill>
              </a:rPr>
              <a:t>. eTeachNY. (2021, January 28). https://www.eteachny.org/culturally-responsive-education/lenses-of-instructional-equity/</a:t>
            </a:r>
            <a:endParaRPr sz="1100">
              <a:solidFill>
                <a:schemeClr val="dk1"/>
              </a:solidFill>
            </a:endParaRPr>
          </a:p>
          <a:p>
            <a:pPr indent="0" lvl="0" marL="0" rtl="0" algn="l">
              <a:spcBef>
                <a:spcPts val="1200"/>
              </a:spcBef>
              <a:spcAft>
                <a:spcPts val="0"/>
              </a:spcAft>
              <a:buNone/>
            </a:pPr>
            <a:r>
              <a:t/>
            </a:r>
            <a:endParaRPr sz="3200">
              <a:solidFill>
                <a:schemeClr val="dk1"/>
              </a:solidFill>
              <a:latin typeface="Calibri"/>
              <a:ea typeface="Calibri"/>
              <a:cs typeface="Calibri"/>
              <a:sym typeface="Calibri"/>
            </a:endParaRPr>
          </a:p>
        </p:txBody>
      </p:sp>
      <p:sp>
        <p:nvSpPr>
          <p:cNvPr id="669" name="Google Shape;669;p59"/>
          <p:cNvSpPr txBox="1"/>
          <p:nvPr/>
        </p:nvSpPr>
        <p:spPr>
          <a:xfrm>
            <a:off x="1072750" y="407650"/>
            <a:ext cx="101286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solidFill>
                  <a:schemeClr val="dk1"/>
                </a:solidFill>
                <a:latin typeface="Calibri"/>
                <a:ea typeface="Calibri"/>
                <a:cs typeface="Calibri"/>
                <a:sym typeface="Calibri"/>
              </a:rPr>
              <a:t>References: </a:t>
            </a:r>
            <a:endParaRPr sz="3200">
              <a:solidFill>
                <a:schemeClr val="dk1"/>
              </a:solidFill>
              <a:latin typeface="Calibri"/>
              <a:ea typeface="Calibri"/>
              <a:cs typeface="Calibri"/>
              <a:sym typeface="Calibri"/>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9" name="Shape 139"/>
        <p:cNvGrpSpPr/>
        <p:nvPr/>
      </p:nvGrpSpPr>
      <p:grpSpPr>
        <a:xfrm>
          <a:off x="0" y="0"/>
          <a:ext cx="0" cy="0"/>
          <a:chOff x="0" y="0"/>
          <a:chExt cx="0" cy="0"/>
        </a:xfrm>
      </p:grpSpPr>
      <p:pic>
        <p:nvPicPr>
          <p:cNvPr descr="image.png" id="140" name="Google Shape;140;p17"/>
          <p:cNvPicPr preferRelativeResize="0"/>
          <p:nvPr/>
        </p:nvPicPr>
        <p:blipFill rotWithShape="1">
          <a:blip r:embed="rId3">
            <a:alphaModFix/>
          </a:blip>
          <a:srcRect b="0" l="0" r="0" t="0"/>
          <a:stretch/>
        </p:blipFill>
        <p:spPr>
          <a:xfrm>
            <a:off x="0" y="164600"/>
            <a:ext cx="12192000" cy="6858000"/>
          </a:xfrm>
          <a:prstGeom prst="rect">
            <a:avLst/>
          </a:prstGeom>
          <a:noFill/>
          <a:ln>
            <a:noFill/>
          </a:ln>
        </p:spPr>
      </p:pic>
      <p:pic>
        <p:nvPicPr>
          <p:cNvPr descr="image.png" id="141" name="Google Shape;141;p17"/>
          <p:cNvPicPr preferRelativeResize="0"/>
          <p:nvPr/>
        </p:nvPicPr>
        <p:blipFill rotWithShape="1">
          <a:blip r:embed="rId4">
            <a:alphaModFix/>
          </a:blip>
          <a:srcRect b="0" l="0" r="0" t="0"/>
          <a:stretch/>
        </p:blipFill>
        <p:spPr>
          <a:xfrm>
            <a:off x="785825" y="2705251"/>
            <a:ext cx="5143500" cy="3458250"/>
          </a:xfrm>
          <a:prstGeom prst="rect">
            <a:avLst/>
          </a:prstGeom>
          <a:noFill/>
          <a:ln>
            <a:noFill/>
          </a:ln>
        </p:spPr>
      </p:pic>
      <p:pic>
        <p:nvPicPr>
          <p:cNvPr descr="image.png" id="142" name="Google Shape;142;p17"/>
          <p:cNvPicPr preferRelativeResize="0"/>
          <p:nvPr/>
        </p:nvPicPr>
        <p:blipFill rotWithShape="1">
          <a:blip r:embed="rId4">
            <a:alphaModFix/>
          </a:blip>
          <a:srcRect b="0" l="0" r="0" t="0"/>
          <a:stretch/>
        </p:blipFill>
        <p:spPr>
          <a:xfrm>
            <a:off x="6286500" y="2705251"/>
            <a:ext cx="5143500" cy="3523500"/>
          </a:xfrm>
          <a:prstGeom prst="rect">
            <a:avLst/>
          </a:prstGeom>
          <a:noFill/>
          <a:ln>
            <a:noFill/>
          </a:ln>
        </p:spPr>
      </p:pic>
      <p:sp>
        <p:nvSpPr>
          <p:cNvPr id="143" name="Google Shape;143;p17"/>
          <p:cNvSpPr txBox="1"/>
          <p:nvPr/>
        </p:nvSpPr>
        <p:spPr>
          <a:xfrm>
            <a:off x="1274950" y="2817277"/>
            <a:ext cx="4750500" cy="3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500">
                <a:solidFill>
                  <a:srgbClr val="005088"/>
                </a:solidFill>
                <a:latin typeface="Merriweather"/>
                <a:ea typeface="Merriweather"/>
                <a:cs typeface="Merriweather"/>
                <a:sym typeface="Merriweather"/>
              </a:rPr>
              <a:t>ALL at the Table</a:t>
            </a:r>
            <a:endParaRPr sz="2100"/>
          </a:p>
        </p:txBody>
      </p:sp>
      <p:sp>
        <p:nvSpPr>
          <p:cNvPr id="144" name="Google Shape;144;p17"/>
          <p:cNvSpPr txBox="1"/>
          <p:nvPr/>
        </p:nvSpPr>
        <p:spPr>
          <a:xfrm>
            <a:off x="1095425" y="3402823"/>
            <a:ext cx="4524300" cy="2816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200"/>
              </a:spcBef>
              <a:spcAft>
                <a:spcPts val="0"/>
              </a:spcAft>
              <a:buClr>
                <a:schemeClr val="dk1"/>
              </a:buClr>
              <a:buSzPts val="1100"/>
              <a:buFont typeface="Arial"/>
              <a:buNone/>
            </a:pPr>
            <a:r>
              <a:rPr lang="en-US" sz="2000">
                <a:solidFill>
                  <a:schemeClr val="dk1"/>
                </a:solidFill>
                <a:latin typeface="DM Sans"/>
                <a:ea typeface="DM Sans"/>
                <a:cs typeface="DM Sans"/>
                <a:sym typeface="DM Sans"/>
              </a:rPr>
              <a:t>This year, the Equity team–director and Equity Coordinators,  collaborated with  Instructional and Program Coordinators, school leaders, and other stakeholders to develop the 2026-2027 Cultural Competency Framework.</a:t>
            </a:r>
            <a:endParaRPr sz="2000">
              <a:solidFill>
                <a:schemeClr val="dk1"/>
              </a:solidFill>
              <a:latin typeface="DM Sans"/>
              <a:ea typeface="DM Sans"/>
              <a:cs typeface="DM Sans"/>
              <a:sym typeface="DM Sans"/>
            </a:endParaRPr>
          </a:p>
          <a:p>
            <a:pPr indent="0" lvl="0" marL="0" marR="0" rtl="0" algn="l">
              <a:lnSpc>
                <a:spcPct val="160000"/>
              </a:lnSpc>
              <a:spcBef>
                <a:spcPts val="1200"/>
              </a:spcBef>
              <a:spcAft>
                <a:spcPts val="0"/>
              </a:spcAft>
              <a:buNone/>
            </a:pPr>
            <a:r>
              <a:t/>
            </a:r>
            <a:endParaRPr sz="1200">
              <a:solidFill>
                <a:srgbClr val="475569"/>
              </a:solidFill>
              <a:latin typeface="DM Sans"/>
              <a:ea typeface="DM Sans"/>
              <a:cs typeface="DM Sans"/>
              <a:sym typeface="DM Sans"/>
            </a:endParaRPr>
          </a:p>
        </p:txBody>
      </p:sp>
      <p:sp>
        <p:nvSpPr>
          <p:cNvPr id="145" name="Google Shape;145;p17"/>
          <p:cNvSpPr txBox="1"/>
          <p:nvPr/>
        </p:nvSpPr>
        <p:spPr>
          <a:xfrm>
            <a:off x="6619875" y="2832723"/>
            <a:ext cx="4750500" cy="769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500">
                <a:solidFill>
                  <a:srgbClr val="005088"/>
                </a:solidFill>
                <a:latin typeface="Merriweather"/>
                <a:ea typeface="Merriweather"/>
                <a:cs typeface="Merriweather"/>
                <a:sym typeface="Merriweather"/>
              </a:rPr>
              <a:t>Purpose of the 26-27 framework:  </a:t>
            </a:r>
            <a:endParaRPr sz="2100"/>
          </a:p>
        </p:txBody>
      </p:sp>
      <p:sp>
        <p:nvSpPr>
          <p:cNvPr id="146" name="Google Shape;146;p17"/>
          <p:cNvSpPr txBox="1"/>
          <p:nvPr/>
        </p:nvSpPr>
        <p:spPr>
          <a:xfrm>
            <a:off x="6619875" y="3870000"/>
            <a:ext cx="4524300" cy="22935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200"/>
              </a:spcBef>
              <a:spcAft>
                <a:spcPts val="0"/>
              </a:spcAft>
              <a:buClr>
                <a:schemeClr val="dk1"/>
              </a:buClr>
              <a:buSzPts val="1100"/>
              <a:buFont typeface="Arial"/>
              <a:buNone/>
            </a:pPr>
            <a:r>
              <a:rPr lang="en-US" sz="2000">
                <a:solidFill>
                  <a:schemeClr val="dk1"/>
                </a:solidFill>
                <a:latin typeface="DM Sans"/>
                <a:ea typeface="DM Sans"/>
                <a:cs typeface="DM Sans"/>
                <a:sym typeface="DM Sans"/>
              </a:rPr>
              <a:t>The framework provides:</a:t>
            </a:r>
            <a:endParaRPr sz="2000">
              <a:solidFill>
                <a:schemeClr val="dk1"/>
              </a:solidFill>
              <a:latin typeface="DM Sans"/>
              <a:ea typeface="DM Sans"/>
              <a:cs typeface="DM Sans"/>
              <a:sym typeface="DM Sans"/>
            </a:endParaRPr>
          </a:p>
          <a:p>
            <a:pPr indent="-355600" lvl="0" marL="457200" rtl="0" algn="l">
              <a:lnSpc>
                <a:spcPct val="115000"/>
              </a:lnSpc>
              <a:spcBef>
                <a:spcPts val="1200"/>
              </a:spcBef>
              <a:spcAft>
                <a:spcPts val="0"/>
              </a:spcAft>
              <a:buClr>
                <a:schemeClr val="dk1"/>
              </a:buClr>
              <a:buSzPts val="2000"/>
              <a:buFont typeface="DM Sans"/>
              <a:buChar char="●"/>
            </a:pPr>
            <a:r>
              <a:rPr lang="en-US" sz="2000">
                <a:solidFill>
                  <a:schemeClr val="dk1"/>
                </a:solidFill>
                <a:latin typeface="DM Sans"/>
                <a:ea typeface="DM Sans"/>
                <a:cs typeface="DM Sans"/>
                <a:sym typeface="DM Sans"/>
              </a:rPr>
              <a:t>A </a:t>
            </a:r>
            <a:r>
              <a:rPr lang="en-US" sz="2000">
                <a:solidFill>
                  <a:schemeClr val="dk1"/>
                </a:solidFill>
                <a:latin typeface="DM Sans"/>
                <a:ea typeface="DM Sans"/>
                <a:cs typeface="DM Sans"/>
                <a:sym typeface="DM Sans"/>
              </a:rPr>
              <a:t>shared</a:t>
            </a:r>
            <a:r>
              <a:rPr lang="en-US" sz="2000">
                <a:solidFill>
                  <a:schemeClr val="dk1"/>
                </a:solidFill>
                <a:latin typeface="DM Sans"/>
                <a:ea typeface="DM Sans"/>
                <a:cs typeface="DM Sans"/>
                <a:sym typeface="DM Sans"/>
              </a:rPr>
              <a:t> vision</a:t>
            </a:r>
            <a:endParaRPr sz="2000">
              <a:solidFill>
                <a:schemeClr val="dk1"/>
              </a:solidFill>
              <a:latin typeface="DM Sans"/>
              <a:ea typeface="DM Sans"/>
              <a:cs typeface="DM Sans"/>
              <a:sym typeface="DM Sans"/>
            </a:endParaRPr>
          </a:p>
          <a:p>
            <a:pPr indent="-355600" lvl="0" marL="457200" rtl="0" algn="l">
              <a:lnSpc>
                <a:spcPct val="115000"/>
              </a:lnSpc>
              <a:spcBef>
                <a:spcPts val="0"/>
              </a:spcBef>
              <a:spcAft>
                <a:spcPts val="0"/>
              </a:spcAft>
              <a:buClr>
                <a:schemeClr val="dk1"/>
              </a:buClr>
              <a:buSzPts val="2000"/>
              <a:buFont typeface="DM Sans"/>
              <a:buChar char="●"/>
            </a:pPr>
            <a:r>
              <a:rPr lang="en-US" sz="2000">
                <a:solidFill>
                  <a:schemeClr val="dk1"/>
                </a:solidFill>
                <a:latin typeface="DM Sans"/>
                <a:ea typeface="DM Sans"/>
                <a:cs typeface="DM Sans"/>
                <a:sym typeface="DM Sans"/>
              </a:rPr>
              <a:t>Common language</a:t>
            </a:r>
            <a:endParaRPr sz="2000">
              <a:solidFill>
                <a:schemeClr val="dk1"/>
              </a:solidFill>
              <a:latin typeface="DM Sans"/>
              <a:ea typeface="DM Sans"/>
              <a:cs typeface="DM Sans"/>
              <a:sym typeface="DM Sans"/>
            </a:endParaRPr>
          </a:p>
          <a:p>
            <a:pPr indent="-355600" lvl="0" marL="457200" rtl="0" algn="l">
              <a:lnSpc>
                <a:spcPct val="115000"/>
              </a:lnSpc>
              <a:spcBef>
                <a:spcPts val="0"/>
              </a:spcBef>
              <a:spcAft>
                <a:spcPts val="0"/>
              </a:spcAft>
              <a:buClr>
                <a:schemeClr val="dk1"/>
              </a:buClr>
              <a:buSzPts val="2000"/>
              <a:buFont typeface="DM Sans"/>
              <a:buChar char="●"/>
            </a:pPr>
            <a:r>
              <a:rPr lang="en-US" sz="2000">
                <a:solidFill>
                  <a:schemeClr val="dk1"/>
                </a:solidFill>
                <a:latin typeface="DM Sans"/>
                <a:ea typeface="DM Sans"/>
                <a:cs typeface="DM Sans"/>
                <a:sym typeface="DM Sans"/>
              </a:rPr>
              <a:t>Clear expectations</a:t>
            </a:r>
            <a:endParaRPr sz="2000">
              <a:solidFill>
                <a:schemeClr val="dk1"/>
              </a:solidFill>
              <a:latin typeface="DM Sans"/>
              <a:ea typeface="DM Sans"/>
              <a:cs typeface="DM Sans"/>
              <a:sym typeface="DM Sans"/>
            </a:endParaRPr>
          </a:p>
          <a:p>
            <a:pPr indent="-355600" lvl="0" marL="457200" rtl="0" algn="l">
              <a:lnSpc>
                <a:spcPct val="115000"/>
              </a:lnSpc>
              <a:spcBef>
                <a:spcPts val="0"/>
              </a:spcBef>
              <a:spcAft>
                <a:spcPts val="0"/>
              </a:spcAft>
              <a:buClr>
                <a:schemeClr val="dk1"/>
              </a:buClr>
              <a:buSzPts val="2000"/>
              <a:buFont typeface="DM Sans"/>
              <a:buChar char="●"/>
            </a:pPr>
            <a:r>
              <a:rPr lang="en-US" sz="2000">
                <a:solidFill>
                  <a:schemeClr val="dk1"/>
                </a:solidFill>
                <a:latin typeface="DM Sans"/>
                <a:ea typeface="DM Sans"/>
                <a:cs typeface="DM Sans"/>
                <a:sym typeface="DM Sans"/>
              </a:rPr>
              <a:t>Alignment with division priorities</a:t>
            </a:r>
            <a:endParaRPr sz="2000">
              <a:solidFill>
                <a:schemeClr val="dk1"/>
              </a:solidFill>
              <a:latin typeface="DM Sans"/>
              <a:ea typeface="DM Sans"/>
              <a:cs typeface="DM Sans"/>
              <a:sym typeface="DM Sans"/>
            </a:endParaRPr>
          </a:p>
          <a:p>
            <a:pPr indent="0" lvl="0" marL="457200" rtl="0" algn="ctr">
              <a:lnSpc>
                <a:spcPct val="115000"/>
              </a:lnSpc>
              <a:spcBef>
                <a:spcPts val="1200"/>
              </a:spcBef>
              <a:spcAft>
                <a:spcPts val="1200"/>
              </a:spcAft>
              <a:buNone/>
            </a:pPr>
            <a:r>
              <a:t/>
            </a:r>
            <a:endParaRPr b="1">
              <a:solidFill>
                <a:schemeClr val="dk1"/>
              </a:solidFill>
              <a:latin typeface="Bricolage Grotesque"/>
              <a:ea typeface="Bricolage Grotesque"/>
              <a:cs typeface="Bricolage Grotesque"/>
              <a:sym typeface="Bricolage Grotesque"/>
            </a:endParaRPr>
          </a:p>
        </p:txBody>
      </p:sp>
      <p:sp>
        <p:nvSpPr>
          <p:cNvPr id="147" name="Google Shape;147;p17"/>
          <p:cNvSpPr txBox="1"/>
          <p:nvPr/>
        </p:nvSpPr>
        <p:spPr>
          <a:xfrm>
            <a:off x="762000" y="571500"/>
            <a:ext cx="11201400" cy="615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4000">
                <a:solidFill>
                  <a:schemeClr val="dk2"/>
                </a:solidFill>
                <a:latin typeface="Merriweather"/>
                <a:ea typeface="Merriweather"/>
                <a:cs typeface="Merriweather"/>
                <a:sym typeface="Merriweather"/>
              </a:rPr>
              <a:t>Creating a Common Framework for ALL</a:t>
            </a:r>
            <a:endParaRPr sz="4000">
              <a:solidFill>
                <a:schemeClr val="dk2"/>
              </a:solidFill>
            </a:endParaRPr>
          </a:p>
        </p:txBody>
      </p:sp>
      <p:sp>
        <p:nvSpPr>
          <p:cNvPr id="148" name="Google Shape;148;p17"/>
          <p:cNvSpPr/>
          <p:nvPr/>
        </p:nvSpPr>
        <p:spPr>
          <a:xfrm>
            <a:off x="762000" y="1133475"/>
            <a:ext cx="10668000" cy="192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9" name="Google Shape;149;p17"/>
          <p:cNvSpPr txBox="1"/>
          <p:nvPr/>
        </p:nvSpPr>
        <p:spPr>
          <a:xfrm>
            <a:off x="11096025" y="6368825"/>
            <a:ext cx="11253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3" name="Shape 153"/>
        <p:cNvGrpSpPr/>
        <p:nvPr/>
      </p:nvGrpSpPr>
      <p:grpSpPr>
        <a:xfrm>
          <a:off x="0" y="0"/>
          <a:ext cx="0" cy="0"/>
          <a:chOff x="0" y="0"/>
          <a:chExt cx="0" cy="0"/>
        </a:xfrm>
      </p:grpSpPr>
      <p:pic>
        <p:nvPicPr>
          <p:cNvPr descr="image.png" id="154" name="Google Shape;154;p18"/>
          <p:cNvPicPr preferRelativeResize="0"/>
          <p:nvPr/>
        </p:nvPicPr>
        <p:blipFill rotWithShape="1">
          <a:blip r:embed="rId3">
            <a:alphaModFix/>
          </a:blip>
          <a:srcRect b="0" l="0" r="0" t="0"/>
          <a:stretch/>
        </p:blipFill>
        <p:spPr>
          <a:xfrm>
            <a:off x="0" y="162975"/>
            <a:ext cx="12192000" cy="6858000"/>
          </a:xfrm>
          <a:prstGeom prst="rect">
            <a:avLst/>
          </a:prstGeom>
          <a:noFill/>
          <a:ln>
            <a:noFill/>
          </a:ln>
        </p:spPr>
      </p:pic>
      <p:pic>
        <p:nvPicPr>
          <p:cNvPr descr="image.png" id="155" name="Google Shape;155;p18"/>
          <p:cNvPicPr preferRelativeResize="0"/>
          <p:nvPr/>
        </p:nvPicPr>
        <p:blipFill rotWithShape="1">
          <a:blip r:embed="rId4">
            <a:alphaModFix/>
          </a:blip>
          <a:srcRect b="0" l="0" r="0" t="0"/>
          <a:stretch/>
        </p:blipFill>
        <p:spPr>
          <a:xfrm>
            <a:off x="7315200" y="2338387"/>
            <a:ext cx="4114800" cy="3048000"/>
          </a:xfrm>
          <a:prstGeom prst="rect">
            <a:avLst/>
          </a:prstGeom>
          <a:noFill/>
          <a:ln>
            <a:noFill/>
          </a:ln>
        </p:spPr>
      </p:pic>
      <p:sp>
        <p:nvSpPr>
          <p:cNvPr id="156" name="Google Shape;156;p18"/>
          <p:cNvSpPr txBox="1"/>
          <p:nvPr/>
        </p:nvSpPr>
        <p:spPr>
          <a:xfrm>
            <a:off x="607650" y="1436786"/>
            <a:ext cx="64809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u="none" cap="none" strike="noStrike">
                <a:solidFill>
                  <a:schemeClr val="dk2"/>
                </a:solidFill>
                <a:latin typeface="Merriweather"/>
                <a:ea typeface="Merriweather"/>
                <a:cs typeface="Merriweather"/>
                <a:sym typeface="Merriweather"/>
              </a:rPr>
              <a:t>Unified</a:t>
            </a:r>
            <a:r>
              <a:rPr b="1" lang="en-US" sz="2400">
                <a:solidFill>
                  <a:schemeClr val="dk2"/>
                </a:solidFill>
                <a:latin typeface="Merriweather"/>
                <a:ea typeface="Merriweather"/>
                <a:cs typeface="Merriweather"/>
                <a:sym typeface="Merriweather"/>
              </a:rPr>
              <a:t> Commitment</a:t>
            </a:r>
            <a:r>
              <a:rPr b="1" i="0" lang="en-US" sz="2400" u="none" cap="none" strike="noStrike">
                <a:solidFill>
                  <a:schemeClr val="dk2"/>
                </a:solidFill>
                <a:latin typeface="Merriweather"/>
                <a:ea typeface="Merriweather"/>
                <a:cs typeface="Merriweather"/>
                <a:sym typeface="Merriweather"/>
              </a:rPr>
              <a:t> Across the Division</a:t>
            </a:r>
            <a:endParaRPr sz="2000">
              <a:solidFill>
                <a:schemeClr val="dk2"/>
              </a:solidFill>
            </a:endParaRPr>
          </a:p>
        </p:txBody>
      </p:sp>
      <p:sp>
        <p:nvSpPr>
          <p:cNvPr id="157" name="Google Shape;157;p18"/>
          <p:cNvSpPr txBox="1"/>
          <p:nvPr/>
        </p:nvSpPr>
        <p:spPr>
          <a:xfrm>
            <a:off x="762000" y="2614213"/>
            <a:ext cx="190800" cy="196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75" u="none" cap="none" strike="noStrike">
                <a:solidFill>
                  <a:srgbClr val="475569"/>
                </a:solidFill>
                <a:latin typeface="DM Sans"/>
                <a:ea typeface="DM Sans"/>
                <a:cs typeface="DM Sans"/>
                <a:sym typeface="DM Sans"/>
              </a:rPr>
              <a:t>•</a:t>
            </a:r>
            <a:endParaRPr/>
          </a:p>
        </p:txBody>
      </p:sp>
      <p:sp>
        <p:nvSpPr>
          <p:cNvPr id="158" name="Google Shape;158;p18"/>
          <p:cNvSpPr txBox="1"/>
          <p:nvPr/>
        </p:nvSpPr>
        <p:spPr>
          <a:xfrm>
            <a:off x="1178250" y="2097350"/>
            <a:ext cx="5411100" cy="1349400"/>
          </a:xfrm>
          <a:prstGeom prst="rect">
            <a:avLst/>
          </a:prstGeom>
          <a:noFill/>
          <a:ln>
            <a:noFill/>
          </a:ln>
        </p:spPr>
        <p:txBody>
          <a:bodyPr anchorCtr="0" anchor="t" bIns="0" lIns="57150" spcFirstLastPara="1" rIns="0" wrap="square" tIns="0">
            <a:spAutoFit/>
          </a:bodyPr>
          <a:lstStyle/>
          <a:p>
            <a:pPr indent="0" lvl="0" marL="0" marR="0" rtl="0" algn="l">
              <a:lnSpc>
                <a:spcPct val="159921"/>
              </a:lnSpc>
              <a:spcBef>
                <a:spcPts val="0"/>
              </a:spcBef>
              <a:spcAft>
                <a:spcPts val="0"/>
              </a:spcAft>
              <a:buNone/>
            </a:pPr>
            <a:r>
              <a:rPr b="1" lang="en-US" sz="1675">
                <a:solidFill>
                  <a:schemeClr val="dk2"/>
                </a:solidFill>
                <a:latin typeface="DM Sans"/>
                <a:ea typeface="DM Sans"/>
                <a:cs typeface="DM Sans"/>
                <a:sym typeface="DM Sans"/>
              </a:rPr>
              <a:t>The Why</a:t>
            </a:r>
            <a:r>
              <a:rPr b="1" i="0" lang="en-US" sz="1675" u="none" cap="none" strike="noStrike">
                <a:solidFill>
                  <a:schemeClr val="dk2"/>
                </a:solidFill>
                <a:latin typeface="DM Sans"/>
                <a:ea typeface="DM Sans"/>
                <a:cs typeface="DM Sans"/>
                <a:sym typeface="DM Sans"/>
              </a:rPr>
              <a:t>:</a:t>
            </a:r>
            <a:r>
              <a:rPr lang="en-US" sz="1300">
                <a:solidFill>
                  <a:schemeClr val="dk2"/>
                </a:solidFill>
                <a:latin typeface="DM Sans"/>
                <a:ea typeface="DM Sans"/>
                <a:cs typeface="DM Sans"/>
                <a:sym typeface="DM Sans"/>
              </a:rPr>
              <a:t> </a:t>
            </a:r>
            <a:r>
              <a:rPr lang="en-US" sz="1450">
                <a:solidFill>
                  <a:schemeClr val="dk2"/>
                </a:solidFill>
                <a:latin typeface="DM Sans"/>
                <a:ea typeface="DM Sans"/>
                <a:cs typeface="DM Sans"/>
                <a:sym typeface="DM Sans"/>
              </a:rPr>
              <a:t>Every employee can see how culturally responsive practices connect directly to their role and responsibilities. Colleagues at this year’s leadership retreat stated, “I can see my work in this framework.” </a:t>
            </a:r>
            <a:endParaRPr sz="1450">
              <a:solidFill>
                <a:schemeClr val="dk2"/>
              </a:solidFill>
              <a:latin typeface="DM Sans"/>
              <a:ea typeface="DM Sans"/>
              <a:cs typeface="DM Sans"/>
              <a:sym typeface="DM Sans"/>
            </a:endParaRPr>
          </a:p>
        </p:txBody>
      </p:sp>
      <p:sp>
        <p:nvSpPr>
          <p:cNvPr id="159" name="Google Shape;159;p18"/>
          <p:cNvSpPr txBox="1"/>
          <p:nvPr/>
        </p:nvSpPr>
        <p:spPr>
          <a:xfrm>
            <a:off x="895425" y="4180197"/>
            <a:ext cx="57300" cy="196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75" u="none" cap="none" strike="noStrike">
                <a:solidFill>
                  <a:srgbClr val="475569"/>
                </a:solidFill>
                <a:latin typeface="DM Sans"/>
                <a:ea typeface="DM Sans"/>
                <a:cs typeface="DM Sans"/>
                <a:sym typeface="DM Sans"/>
              </a:rPr>
              <a:t>•</a:t>
            </a:r>
            <a:endParaRPr/>
          </a:p>
        </p:txBody>
      </p:sp>
      <p:sp>
        <p:nvSpPr>
          <p:cNvPr id="160" name="Google Shape;160;p18"/>
          <p:cNvSpPr txBox="1"/>
          <p:nvPr/>
        </p:nvSpPr>
        <p:spPr>
          <a:xfrm>
            <a:off x="1178250" y="3688825"/>
            <a:ext cx="5411100" cy="1002300"/>
          </a:xfrm>
          <a:prstGeom prst="rect">
            <a:avLst/>
          </a:prstGeom>
          <a:noFill/>
          <a:ln>
            <a:noFill/>
          </a:ln>
        </p:spPr>
        <p:txBody>
          <a:bodyPr anchorCtr="0" anchor="t" bIns="0" lIns="57150" spcFirstLastPara="1" rIns="0" wrap="square" tIns="0">
            <a:spAutoFit/>
          </a:bodyPr>
          <a:lstStyle/>
          <a:p>
            <a:pPr indent="0" lvl="0" marL="0" marR="0" rtl="0" algn="l">
              <a:lnSpc>
                <a:spcPct val="159921"/>
              </a:lnSpc>
              <a:spcBef>
                <a:spcPts val="0"/>
              </a:spcBef>
              <a:spcAft>
                <a:spcPts val="0"/>
              </a:spcAft>
              <a:buNone/>
            </a:pPr>
            <a:r>
              <a:rPr b="1" lang="en-US" sz="1675">
                <a:solidFill>
                  <a:schemeClr val="dk2"/>
                </a:solidFill>
                <a:latin typeface="DM Sans"/>
                <a:ea typeface="DM Sans"/>
                <a:cs typeface="DM Sans"/>
                <a:sym typeface="DM Sans"/>
              </a:rPr>
              <a:t>The Who</a:t>
            </a:r>
            <a:r>
              <a:rPr b="1" i="0" lang="en-US" sz="1675" u="none" cap="none" strike="noStrike">
                <a:solidFill>
                  <a:schemeClr val="dk2"/>
                </a:solidFill>
                <a:latin typeface="DM Sans"/>
                <a:ea typeface="DM Sans"/>
                <a:cs typeface="DM Sans"/>
                <a:sym typeface="DM Sans"/>
              </a:rPr>
              <a:t>:</a:t>
            </a:r>
            <a:r>
              <a:rPr i="0" lang="en-US" sz="1475" u="none" cap="none" strike="noStrike">
                <a:solidFill>
                  <a:schemeClr val="dk2"/>
                </a:solidFill>
                <a:latin typeface="DM Sans"/>
                <a:ea typeface="DM Sans"/>
                <a:cs typeface="DM Sans"/>
                <a:sym typeface="DM Sans"/>
              </a:rPr>
              <a:t> </a:t>
            </a:r>
            <a:r>
              <a:rPr lang="en-US" sz="1475">
                <a:solidFill>
                  <a:schemeClr val="dk2"/>
                </a:solidFill>
                <a:latin typeface="DM Sans"/>
                <a:ea typeface="DM Sans"/>
                <a:cs typeface="DM Sans"/>
                <a:sym typeface="DM Sans"/>
              </a:rPr>
              <a:t>Employees with various roles across the division,took part in providing insight and feedback to co- create  this framework.  </a:t>
            </a:r>
            <a:r>
              <a:rPr i="1" lang="en-US" sz="1475">
                <a:solidFill>
                  <a:schemeClr val="dk2"/>
                </a:solidFill>
                <a:latin typeface="DM Sans"/>
                <a:ea typeface="DM Sans"/>
                <a:cs typeface="DM Sans"/>
                <a:sym typeface="DM Sans"/>
              </a:rPr>
              <a:t>Shared collaborative ownership</a:t>
            </a:r>
            <a:r>
              <a:rPr lang="en-US" sz="1475">
                <a:solidFill>
                  <a:schemeClr val="dk2"/>
                </a:solidFill>
                <a:latin typeface="DM Sans"/>
                <a:ea typeface="DM Sans"/>
                <a:cs typeface="DM Sans"/>
                <a:sym typeface="DM Sans"/>
              </a:rPr>
              <a:t>. </a:t>
            </a:r>
            <a:endParaRPr sz="1600">
              <a:solidFill>
                <a:schemeClr val="dk2"/>
              </a:solidFill>
              <a:latin typeface="DM Sans"/>
              <a:ea typeface="DM Sans"/>
              <a:cs typeface="DM Sans"/>
              <a:sym typeface="DM Sans"/>
            </a:endParaRPr>
          </a:p>
        </p:txBody>
      </p:sp>
      <p:sp>
        <p:nvSpPr>
          <p:cNvPr id="161" name="Google Shape;161;p18"/>
          <p:cNvSpPr txBox="1"/>
          <p:nvPr/>
        </p:nvSpPr>
        <p:spPr>
          <a:xfrm flipH="1" rot="10800000">
            <a:off x="895350" y="5157854"/>
            <a:ext cx="57300" cy="196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75" u="none" cap="none" strike="noStrike">
                <a:solidFill>
                  <a:srgbClr val="475569"/>
                </a:solidFill>
                <a:latin typeface="DM Sans"/>
                <a:ea typeface="DM Sans"/>
                <a:cs typeface="DM Sans"/>
                <a:sym typeface="DM Sans"/>
              </a:rPr>
              <a:t>•</a:t>
            </a:r>
            <a:endParaRPr/>
          </a:p>
        </p:txBody>
      </p:sp>
      <p:sp>
        <p:nvSpPr>
          <p:cNvPr id="162" name="Google Shape;162;p18"/>
          <p:cNvSpPr txBox="1"/>
          <p:nvPr/>
        </p:nvSpPr>
        <p:spPr>
          <a:xfrm>
            <a:off x="1178250" y="4932000"/>
            <a:ext cx="5411100" cy="1365600"/>
          </a:xfrm>
          <a:prstGeom prst="rect">
            <a:avLst/>
          </a:prstGeom>
          <a:noFill/>
          <a:ln>
            <a:noFill/>
          </a:ln>
        </p:spPr>
        <p:txBody>
          <a:bodyPr anchorCtr="0" anchor="t" bIns="0" lIns="57150" spcFirstLastPara="1" rIns="0" wrap="square" tIns="0">
            <a:spAutoFit/>
          </a:bodyPr>
          <a:lstStyle/>
          <a:p>
            <a:pPr indent="0" lvl="0" marL="0" marR="0" rtl="0" algn="l">
              <a:lnSpc>
                <a:spcPct val="159921"/>
              </a:lnSpc>
              <a:spcBef>
                <a:spcPts val="0"/>
              </a:spcBef>
              <a:spcAft>
                <a:spcPts val="0"/>
              </a:spcAft>
              <a:buNone/>
            </a:pPr>
            <a:r>
              <a:rPr b="1" lang="en-US" sz="1675">
                <a:solidFill>
                  <a:schemeClr val="dk2"/>
                </a:solidFill>
                <a:latin typeface="DM Sans"/>
                <a:ea typeface="DM Sans"/>
                <a:cs typeface="DM Sans"/>
                <a:sym typeface="DM Sans"/>
              </a:rPr>
              <a:t>The Where</a:t>
            </a:r>
            <a:r>
              <a:rPr b="1" i="0" lang="en-US" sz="1675" u="none" cap="none" strike="noStrike">
                <a:solidFill>
                  <a:schemeClr val="dk2"/>
                </a:solidFill>
                <a:latin typeface="DM Sans"/>
                <a:ea typeface="DM Sans"/>
                <a:cs typeface="DM Sans"/>
                <a:sym typeface="DM Sans"/>
              </a:rPr>
              <a:t>:</a:t>
            </a:r>
            <a:r>
              <a:rPr lang="en-US" sz="1675">
                <a:solidFill>
                  <a:schemeClr val="dk2"/>
                </a:solidFill>
                <a:latin typeface="DM Sans"/>
                <a:ea typeface="DM Sans"/>
                <a:cs typeface="DM Sans"/>
                <a:sym typeface="DM Sans"/>
              </a:rPr>
              <a:t> </a:t>
            </a:r>
            <a:r>
              <a:rPr lang="en-US" sz="1475">
                <a:solidFill>
                  <a:schemeClr val="dk2"/>
                </a:solidFill>
                <a:latin typeface="DM Sans"/>
                <a:ea typeface="DM Sans"/>
                <a:cs typeface="DM Sans"/>
                <a:sym typeface="DM Sans"/>
              </a:rPr>
              <a:t>Having defined </a:t>
            </a:r>
            <a:r>
              <a:rPr lang="en-US" sz="1475">
                <a:solidFill>
                  <a:schemeClr val="dk2"/>
                </a:solidFill>
                <a:latin typeface="DM Sans"/>
                <a:ea typeface="DM Sans"/>
                <a:cs typeface="DM Sans"/>
                <a:sym typeface="DM Sans"/>
              </a:rPr>
              <a:t>indicators</a:t>
            </a:r>
            <a:r>
              <a:rPr lang="en-US" sz="1475">
                <a:solidFill>
                  <a:schemeClr val="dk2"/>
                </a:solidFill>
                <a:latin typeface="DM Sans"/>
                <a:ea typeface="DM Sans"/>
                <a:cs typeface="DM Sans"/>
                <a:sym typeface="DM Sans"/>
              </a:rPr>
              <a:t> for Leadership, Instructional Staff, and </a:t>
            </a:r>
            <a:r>
              <a:rPr lang="en-US" sz="1475">
                <a:solidFill>
                  <a:schemeClr val="dk2"/>
                </a:solidFill>
                <a:latin typeface="DM Sans"/>
                <a:ea typeface="DM Sans"/>
                <a:cs typeface="DM Sans"/>
                <a:sym typeface="DM Sans"/>
              </a:rPr>
              <a:t>Operational</a:t>
            </a:r>
            <a:r>
              <a:rPr lang="en-US" sz="1475">
                <a:solidFill>
                  <a:schemeClr val="dk2"/>
                </a:solidFill>
                <a:latin typeface="DM Sans"/>
                <a:ea typeface="DM Sans"/>
                <a:cs typeface="DM Sans"/>
                <a:sym typeface="DM Sans"/>
              </a:rPr>
              <a:t> Staff provides shared understanding in our mission as a </a:t>
            </a:r>
            <a:r>
              <a:rPr lang="en-US" sz="1475">
                <a:solidFill>
                  <a:schemeClr val="dk2"/>
                </a:solidFill>
                <a:latin typeface="DM Sans"/>
                <a:ea typeface="DM Sans"/>
                <a:cs typeface="DM Sans"/>
                <a:sym typeface="DM Sans"/>
              </a:rPr>
              <a:t>division and how to work together to meet our outcomes.</a:t>
            </a:r>
            <a:endParaRPr sz="1600">
              <a:solidFill>
                <a:schemeClr val="dk2"/>
              </a:solidFill>
              <a:latin typeface="DM Sans"/>
              <a:ea typeface="DM Sans"/>
              <a:cs typeface="DM Sans"/>
              <a:sym typeface="DM Sans"/>
            </a:endParaRPr>
          </a:p>
        </p:txBody>
      </p:sp>
      <p:pic>
        <p:nvPicPr>
          <p:cNvPr descr="image.png" id="163" name="Google Shape;163;p18"/>
          <p:cNvPicPr preferRelativeResize="0"/>
          <p:nvPr/>
        </p:nvPicPr>
        <p:blipFill rotWithShape="1">
          <a:blip r:embed="rId5">
            <a:alphaModFix/>
          </a:blip>
          <a:srcRect b="0" l="0" r="0" t="0"/>
          <a:stretch/>
        </p:blipFill>
        <p:spPr>
          <a:xfrm>
            <a:off x="9086850" y="3363366"/>
            <a:ext cx="571500" cy="457200"/>
          </a:xfrm>
          <a:prstGeom prst="rect">
            <a:avLst/>
          </a:prstGeom>
          <a:noFill/>
          <a:ln>
            <a:noFill/>
          </a:ln>
        </p:spPr>
      </p:pic>
      <p:sp>
        <p:nvSpPr>
          <p:cNvPr id="164" name="Google Shape;164;p18"/>
          <p:cNvSpPr txBox="1"/>
          <p:nvPr/>
        </p:nvSpPr>
        <p:spPr>
          <a:xfrm>
            <a:off x="7834312" y="3934866"/>
            <a:ext cx="3076575" cy="426541"/>
          </a:xfrm>
          <a:prstGeom prst="rect">
            <a:avLst/>
          </a:prstGeom>
          <a:noFill/>
          <a:ln>
            <a:noFill/>
          </a:ln>
        </p:spPr>
        <p:txBody>
          <a:bodyPr anchorCtr="0" anchor="t" bIns="0" lIns="0" spcFirstLastPara="1" rIns="0" wrap="square" tIns="0">
            <a:spAutoFit/>
          </a:bodyPr>
          <a:lstStyle/>
          <a:p>
            <a:pPr indent="0" lvl="0" marL="0" marR="0" rtl="0" algn="ctr">
              <a:lnSpc>
                <a:spcPct val="93277"/>
              </a:lnSpc>
              <a:spcBef>
                <a:spcPts val="0"/>
              </a:spcBef>
              <a:spcAft>
                <a:spcPts val="0"/>
              </a:spcAft>
              <a:buNone/>
            </a:pPr>
            <a:r>
              <a:rPr b="1" i="0" lang="en-US" sz="1050" u="none" cap="none" strike="noStrike">
                <a:solidFill>
                  <a:srgbClr val="94A3B8"/>
                </a:solidFill>
                <a:latin typeface="DM Sans"/>
                <a:ea typeface="DM Sans"/>
                <a:cs typeface="DM Sans"/>
                <a:sym typeface="DM Sans"/>
              </a:rPr>
              <a:t>[ INSERT PHOTOS ]</a:t>
            </a:r>
            <a:br>
              <a:rPr b="0" i="0" lang="en-US" sz="1800" u="none" cap="none" strike="noStrike">
                <a:solidFill>
                  <a:schemeClr val="dk1"/>
                </a:solidFill>
                <a:latin typeface="Calibri"/>
                <a:ea typeface="Calibri"/>
                <a:cs typeface="Calibri"/>
                <a:sym typeface="Calibri"/>
              </a:rPr>
            </a:br>
            <a:r>
              <a:rPr b="0" i="0" lang="en-US" sz="1050" u="none" cap="none" strike="noStrike">
                <a:solidFill>
                  <a:srgbClr val="94A3B8"/>
                </a:solidFill>
                <a:latin typeface="DM Sans"/>
                <a:ea typeface="DM Sans"/>
                <a:cs typeface="DM Sans"/>
                <a:sym typeface="DM Sans"/>
              </a:rPr>
              <a:t> New Principal Connection Events &amp; Family Forums</a:t>
            </a:r>
            <a:endParaRPr/>
          </a:p>
        </p:txBody>
      </p:sp>
      <p:sp>
        <p:nvSpPr>
          <p:cNvPr id="165" name="Google Shape;165;p18"/>
          <p:cNvSpPr txBox="1"/>
          <p:nvPr/>
        </p:nvSpPr>
        <p:spPr>
          <a:xfrm>
            <a:off x="762000" y="571500"/>
            <a:ext cx="11201400" cy="538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500" u="none" cap="none" strike="noStrike">
                <a:solidFill>
                  <a:schemeClr val="dk2"/>
                </a:solidFill>
                <a:latin typeface="Merriweather"/>
                <a:ea typeface="Merriweather"/>
                <a:cs typeface="Merriweather"/>
                <a:sym typeface="Merriweather"/>
              </a:rPr>
              <a:t>Active Co-Creation with Stakeholders</a:t>
            </a:r>
            <a:endParaRPr sz="3500">
              <a:solidFill>
                <a:schemeClr val="dk2"/>
              </a:solidFill>
            </a:endParaRPr>
          </a:p>
        </p:txBody>
      </p:sp>
      <p:sp>
        <p:nvSpPr>
          <p:cNvPr id="166" name="Google Shape;166;p18"/>
          <p:cNvSpPr/>
          <p:nvPr/>
        </p:nvSpPr>
        <p:spPr>
          <a:xfrm>
            <a:off x="762000" y="1133475"/>
            <a:ext cx="10668000" cy="190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167" name="Google Shape;167;p18"/>
          <p:cNvPicPr preferRelativeResize="0"/>
          <p:nvPr/>
        </p:nvPicPr>
        <p:blipFill>
          <a:blip r:embed="rId6">
            <a:alphaModFix/>
          </a:blip>
          <a:stretch>
            <a:fillRect/>
          </a:stretch>
        </p:blipFill>
        <p:spPr>
          <a:xfrm>
            <a:off x="7315200" y="1102613"/>
            <a:ext cx="4450075" cy="50387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1" name="Shape 171"/>
        <p:cNvGrpSpPr/>
        <p:nvPr/>
      </p:nvGrpSpPr>
      <p:grpSpPr>
        <a:xfrm>
          <a:off x="0" y="0"/>
          <a:ext cx="0" cy="0"/>
          <a:chOff x="0" y="0"/>
          <a:chExt cx="0" cy="0"/>
        </a:xfrm>
      </p:grpSpPr>
      <p:pic>
        <p:nvPicPr>
          <p:cNvPr descr="image.png" id="172" name="Google Shape;172;p1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73" name="Google Shape;173;p19"/>
          <p:cNvPicPr preferRelativeResize="0"/>
          <p:nvPr/>
        </p:nvPicPr>
        <p:blipFill rotWithShape="1">
          <a:blip r:embed="rId4">
            <a:alphaModFix/>
          </a:blip>
          <a:srcRect b="0" l="0" r="0" t="0"/>
          <a:stretch/>
        </p:blipFill>
        <p:spPr>
          <a:xfrm>
            <a:off x="1095375" y="2255936"/>
            <a:ext cx="10001250" cy="3066008"/>
          </a:xfrm>
          <a:prstGeom prst="rect">
            <a:avLst/>
          </a:prstGeom>
          <a:noFill/>
          <a:ln>
            <a:noFill/>
          </a:ln>
        </p:spPr>
      </p:pic>
      <p:sp>
        <p:nvSpPr>
          <p:cNvPr id="174" name="Google Shape;174;p19"/>
          <p:cNvSpPr txBox="1"/>
          <p:nvPr/>
        </p:nvSpPr>
        <p:spPr>
          <a:xfrm>
            <a:off x="1866900" y="2836961"/>
            <a:ext cx="8458200" cy="1890900"/>
          </a:xfrm>
          <a:prstGeom prst="rect">
            <a:avLst/>
          </a:prstGeom>
          <a:noFill/>
          <a:ln>
            <a:noFill/>
          </a:ln>
        </p:spPr>
        <p:txBody>
          <a:bodyPr anchorCtr="0" anchor="t" bIns="0" lIns="0" spcFirstLastPara="1" rIns="0" wrap="square" tIns="0">
            <a:spAutoFit/>
          </a:bodyPr>
          <a:lstStyle/>
          <a:p>
            <a:pPr indent="0" lvl="0" marL="0" marR="0" rtl="0" algn="ctr">
              <a:lnSpc>
                <a:spcPct val="144980"/>
              </a:lnSpc>
              <a:spcBef>
                <a:spcPts val="0"/>
              </a:spcBef>
              <a:spcAft>
                <a:spcPts val="0"/>
              </a:spcAft>
              <a:buNone/>
            </a:pPr>
            <a:r>
              <a:rPr b="0" i="0" lang="en-US" sz="3150" u="none" cap="none" strike="noStrike">
                <a:solidFill>
                  <a:srgbClr val="0F172A"/>
                </a:solidFill>
                <a:latin typeface="Poppins SemiBold"/>
                <a:ea typeface="Poppins SemiBold"/>
                <a:cs typeface="Poppins SemiBold"/>
                <a:sym typeface="Poppins SemiBold"/>
              </a:rPr>
              <a:t>Equity is not an initiative that sits beside instruction</a:t>
            </a:r>
            <a:r>
              <a:rPr lang="en-US" sz="3150">
                <a:solidFill>
                  <a:srgbClr val="0F172A"/>
                </a:solidFill>
                <a:latin typeface="Poppins SemiBold"/>
                <a:ea typeface="Poppins SemiBold"/>
                <a:cs typeface="Poppins SemiBold"/>
                <a:sym typeface="Poppins SemiBold"/>
              </a:rPr>
              <a:t>, </a:t>
            </a:r>
            <a:r>
              <a:rPr b="0" i="0" lang="en-US" sz="3150" u="none" cap="none" strike="noStrike">
                <a:solidFill>
                  <a:srgbClr val="0F172A"/>
                </a:solidFill>
                <a:latin typeface="Poppins SemiBold"/>
                <a:ea typeface="Poppins SemiBold"/>
                <a:cs typeface="Poppins SemiBold"/>
                <a:sym typeface="Poppins SemiBold"/>
              </a:rPr>
              <a:t>it is a defining feature of excellent instruction.</a:t>
            </a:r>
            <a:endParaRPr sz="2000"/>
          </a:p>
        </p:txBody>
      </p:sp>
      <p:sp>
        <p:nvSpPr>
          <p:cNvPr id="175" name="Google Shape;175;p19"/>
          <p:cNvSpPr txBox="1"/>
          <p:nvPr/>
        </p:nvSpPr>
        <p:spPr>
          <a:xfrm>
            <a:off x="2887575" y="1596200"/>
            <a:ext cx="7146900" cy="369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2400">
                <a:solidFill>
                  <a:srgbClr val="0F766E"/>
                </a:solidFill>
                <a:latin typeface="Lato"/>
                <a:ea typeface="Lato"/>
                <a:cs typeface="Lato"/>
                <a:sym typeface="Lato"/>
              </a:rPr>
              <a:t>Our North Star </a:t>
            </a:r>
            <a:endParaRPr sz="2300"/>
          </a:p>
        </p:txBody>
      </p:sp>
      <p:sp>
        <p:nvSpPr>
          <p:cNvPr id="176" name="Google Shape;176;p19"/>
          <p:cNvSpPr txBox="1"/>
          <p:nvPr/>
        </p:nvSpPr>
        <p:spPr>
          <a:xfrm>
            <a:off x="956500" y="910075"/>
            <a:ext cx="11601600" cy="538800"/>
          </a:xfrm>
          <a:prstGeom prst="rect">
            <a:avLst/>
          </a:prstGeom>
          <a:noFill/>
          <a:ln>
            <a:noFill/>
          </a:ln>
        </p:spPr>
        <p:txBody>
          <a:bodyPr anchorCtr="0" anchor="ctr" bIns="0" lIns="0" spcFirstLastPara="1" rIns="0" wrap="square" tIns="0">
            <a:spAutoFit/>
          </a:bodyPr>
          <a:lstStyle/>
          <a:p>
            <a:pPr indent="0" lvl="0" marL="0" marR="0" rtl="0" algn="l">
              <a:lnSpc>
                <a:spcPct val="120000"/>
              </a:lnSpc>
              <a:spcBef>
                <a:spcPts val="0"/>
              </a:spcBef>
              <a:spcAft>
                <a:spcPts val="0"/>
              </a:spcAft>
              <a:buNone/>
            </a:pPr>
            <a:r>
              <a:rPr b="1" lang="en-US" sz="3500">
                <a:solidFill>
                  <a:schemeClr val="dk2"/>
                </a:solidFill>
                <a:latin typeface="Poppins"/>
                <a:ea typeface="Poppins"/>
                <a:cs typeface="Poppins"/>
                <a:sym typeface="Poppins"/>
              </a:rPr>
              <a:t>A </a:t>
            </a:r>
            <a:r>
              <a:rPr b="1" i="0" lang="en-US" sz="3500" u="none" cap="none" strike="noStrike">
                <a:solidFill>
                  <a:schemeClr val="dk2"/>
                </a:solidFill>
                <a:latin typeface="Poppins"/>
                <a:ea typeface="Poppins"/>
                <a:cs typeface="Poppins"/>
                <a:sym typeface="Poppins"/>
              </a:rPr>
              <a:t>Core Takeaway</a:t>
            </a:r>
            <a:endParaRPr sz="3500">
              <a:solidFill>
                <a:schemeClr val="dk2"/>
              </a:solidFill>
            </a:endParaRPr>
          </a:p>
        </p:txBody>
      </p:sp>
      <p:sp>
        <p:nvSpPr>
          <p:cNvPr id="177" name="Google Shape;177;p19"/>
          <p:cNvSpPr/>
          <p:nvPr/>
        </p:nvSpPr>
        <p:spPr>
          <a:xfrm>
            <a:off x="571500" y="1005780"/>
            <a:ext cx="76200" cy="342900"/>
          </a:xfrm>
          <a:prstGeom prst="roundRect">
            <a:avLst>
              <a:gd fmla="val 50000" name="adj"/>
            </a:avLst>
          </a:prstGeom>
          <a:solidFill>
            <a:srgbClr val="0F76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a white star is shining brightly in the dark on a black background . (Provided by Tenor)" id="178" name="Google Shape;178;p19"/>
          <p:cNvPicPr preferRelativeResize="0"/>
          <p:nvPr/>
        </p:nvPicPr>
        <p:blipFill>
          <a:blip r:embed="rId5">
            <a:alphaModFix/>
          </a:blip>
          <a:stretch>
            <a:fillRect/>
          </a:stretch>
        </p:blipFill>
        <p:spPr>
          <a:xfrm>
            <a:off x="9568400" y="231775"/>
            <a:ext cx="1890900" cy="1890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2" name="Shape 182"/>
        <p:cNvGrpSpPr/>
        <p:nvPr/>
      </p:nvGrpSpPr>
      <p:grpSpPr>
        <a:xfrm>
          <a:off x="0" y="0"/>
          <a:ext cx="0" cy="0"/>
          <a:chOff x="0" y="0"/>
          <a:chExt cx="0" cy="0"/>
        </a:xfrm>
      </p:grpSpPr>
      <p:pic>
        <p:nvPicPr>
          <p:cNvPr descr="image.png" id="183" name="Google Shape;183;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4" name="Google Shape;184;p20"/>
          <p:cNvSpPr txBox="1"/>
          <p:nvPr/>
        </p:nvSpPr>
        <p:spPr>
          <a:xfrm>
            <a:off x="695750" y="2743200"/>
            <a:ext cx="10827300" cy="7695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000">
                <a:solidFill>
                  <a:srgbClr val="005088"/>
                </a:solidFill>
                <a:latin typeface="Merriweather"/>
                <a:ea typeface="Merriweather"/>
                <a:cs typeface="Merriweather"/>
                <a:sym typeface="Merriweather"/>
              </a:rPr>
              <a:t>Building Capacity for the Journey</a:t>
            </a:r>
            <a:endParaRPr sz="2800"/>
          </a:p>
        </p:txBody>
      </p:sp>
      <p:sp>
        <p:nvSpPr>
          <p:cNvPr id="185" name="Google Shape;185;p20"/>
          <p:cNvSpPr/>
          <p:nvPr/>
        </p:nvSpPr>
        <p:spPr>
          <a:xfrm>
            <a:off x="5715000" y="3543300"/>
            <a:ext cx="762000" cy="3810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6" name="Google Shape;186;p20"/>
          <p:cNvSpPr txBox="1"/>
          <p:nvPr/>
        </p:nvSpPr>
        <p:spPr>
          <a:xfrm>
            <a:off x="993925" y="3810000"/>
            <a:ext cx="10287000" cy="10005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lang="en-US" sz="2500">
                <a:solidFill>
                  <a:srgbClr val="64748B"/>
                </a:solidFill>
                <a:latin typeface="DM Sans"/>
                <a:ea typeface="DM Sans"/>
                <a:cs typeface="DM Sans"/>
                <a:sym typeface="DM Sans"/>
              </a:rPr>
              <a:t>Designing Development Pathways that Empower Educators and Elevate Learners</a:t>
            </a:r>
            <a:endParaRPr sz="2500">
              <a:solidFill>
                <a:srgbClr val="64748B"/>
              </a:solidFill>
              <a:latin typeface="DM Sans"/>
              <a:ea typeface="DM Sans"/>
              <a:cs typeface="DM Sans"/>
              <a:sym typeface="DM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1"/>
          <p:cNvSpPr txBox="1"/>
          <p:nvPr>
            <p:ph type="title"/>
          </p:nvPr>
        </p:nvSpPr>
        <p:spPr>
          <a:xfrm>
            <a:off x="367350" y="2324175"/>
            <a:ext cx="114573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3300">
                <a:solidFill>
                  <a:schemeClr val="dk2"/>
                </a:solidFill>
                <a:latin typeface="Merriweather"/>
                <a:ea typeface="Merriweather"/>
                <a:cs typeface="Merriweather"/>
                <a:sym typeface="Merriweather"/>
              </a:rPr>
              <a:t>Awareness → Learning → Application → Leadership</a:t>
            </a:r>
            <a:endParaRPr sz="6600">
              <a:solidFill>
                <a:schemeClr val="dk2"/>
              </a:solidFill>
              <a:latin typeface="Merriweather"/>
              <a:ea typeface="Merriweather"/>
              <a:cs typeface="Merriweather"/>
              <a:sym typeface="Merriweather"/>
            </a:endParaRPr>
          </a:p>
        </p:txBody>
      </p:sp>
      <p:sp>
        <p:nvSpPr>
          <p:cNvPr id="192" name="Google Shape;192;p21"/>
          <p:cNvSpPr txBox="1"/>
          <p:nvPr>
            <p:ph idx="1" type="body"/>
          </p:nvPr>
        </p:nvSpPr>
        <p:spPr>
          <a:xfrm>
            <a:off x="367350" y="3649725"/>
            <a:ext cx="11345400" cy="884100"/>
          </a:xfrm>
          <a:prstGeom prst="rect">
            <a:avLst/>
          </a:prstGeom>
        </p:spPr>
        <p:txBody>
          <a:bodyPr anchorCtr="0" anchor="t" bIns="45700" lIns="91425" spcFirstLastPara="1" rIns="91425" wrap="square" tIns="45700">
            <a:normAutofit/>
          </a:bodyPr>
          <a:lstStyle/>
          <a:p>
            <a:pPr indent="0" lvl="0" marL="0" rtl="0" algn="ctr">
              <a:spcBef>
                <a:spcPts val="360"/>
              </a:spcBef>
              <a:spcAft>
                <a:spcPts val="0"/>
              </a:spcAft>
              <a:buNone/>
            </a:pPr>
            <a:r>
              <a:rPr lang="en-US">
                <a:solidFill>
                  <a:schemeClr val="dk2"/>
                </a:solidFill>
                <a:latin typeface="DM Sans"/>
                <a:ea typeface="DM Sans"/>
                <a:cs typeface="DM Sans"/>
                <a:sym typeface="DM Sans"/>
              </a:rPr>
              <a:t>Moving from Awareness to Distributed Leadership </a:t>
            </a:r>
            <a:endParaRPr>
              <a:solidFill>
                <a:schemeClr val="dk2"/>
              </a:solidFill>
              <a:latin typeface="DM Sans"/>
              <a:ea typeface="DM Sans"/>
              <a:cs typeface="DM Sans"/>
              <a:sym typeface="DM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